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 id="2147483678" r:id="rId6"/>
    <p:sldMasterId id="2147483686" r:id="rId7"/>
    <p:sldMasterId id="2147483876" r:id="rId8"/>
  </p:sldMasterIdLst>
  <p:notesMasterIdLst>
    <p:notesMasterId r:id="rId65"/>
  </p:notesMasterIdLst>
  <p:sldIdLst>
    <p:sldId id="259" r:id="rId9"/>
    <p:sldId id="652" r:id="rId10"/>
    <p:sldId id="5932" r:id="rId11"/>
    <p:sldId id="431" r:id="rId12"/>
    <p:sldId id="5949" r:id="rId13"/>
    <p:sldId id="462" r:id="rId14"/>
    <p:sldId id="5933" r:id="rId15"/>
    <p:sldId id="5965" r:id="rId16"/>
    <p:sldId id="5946" r:id="rId17"/>
    <p:sldId id="5966" r:id="rId18"/>
    <p:sldId id="5935" r:id="rId19"/>
    <p:sldId id="5968" r:id="rId20"/>
    <p:sldId id="433" r:id="rId21"/>
    <p:sldId id="436" r:id="rId22"/>
    <p:sldId id="440" r:id="rId23"/>
    <p:sldId id="434" r:id="rId24"/>
    <p:sldId id="439" r:id="rId25"/>
    <p:sldId id="441" r:id="rId26"/>
    <p:sldId id="5972" r:id="rId27"/>
    <p:sldId id="5967" r:id="rId28"/>
    <p:sldId id="739" r:id="rId29"/>
    <p:sldId id="748" r:id="rId30"/>
    <p:sldId id="744" r:id="rId31"/>
    <p:sldId id="741" r:id="rId32"/>
    <p:sldId id="5955" r:id="rId33"/>
    <p:sldId id="5948" r:id="rId34"/>
    <p:sldId id="5938" r:id="rId35"/>
    <p:sldId id="5939" r:id="rId36"/>
    <p:sldId id="5940" r:id="rId37"/>
    <p:sldId id="5950" r:id="rId38"/>
    <p:sldId id="5974" r:id="rId39"/>
    <p:sldId id="5936" r:id="rId40"/>
    <p:sldId id="5951" r:id="rId41"/>
    <p:sldId id="5941" r:id="rId42"/>
    <p:sldId id="5973" r:id="rId43"/>
    <p:sldId id="5937" r:id="rId44"/>
    <p:sldId id="5971" r:id="rId45"/>
    <p:sldId id="5953" r:id="rId46"/>
    <p:sldId id="5954" r:id="rId47"/>
    <p:sldId id="304" r:id="rId48"/>
    <p:sldId id="5970" r:id="rId49"/>
    <p:sldId id="747" r:id="rId50"/>
    <p:sldId id="746" r:id="rId51"/>
    <p:sldId id="5947" r:id="rId52"/>
    <p:sldId id="5956" r:id="rId53"/>
    <p:sldId id="5964" r:id="rId54"/>
    <p:sldId id="5957" r:id="rId55"/>
    <p:sldId id="5958" r:id="rId56"/>
    <p:sldId id="5959" r:id="rId57"/>
    <p:sldId id="5960" r:id="rId58"/>
    <p:sldId id="5961" r:id="rId59"/>
    <p:sldId id="5962" r:id="rId60"/>
    <p:sldId id="5963" r:id="rId61"/>
    <p:sldId id="5943" r:id="rId62"/>
    <p:sldId id="5944" r:id="rId63"/>
    <p:sldId id="5945" r:id="rId6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153" d="100"/>
          <a:sy n="153" d="100"/>
        </p:scale>
        <p:origin x="372"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0F76C64-4FA9-4DF4-8AE2-016AD2F660F5}" type="datetimeFigureOut">
              <a:rPr lang="en-GB" smtClean="0"/>
              <a:t>12/11/2022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319323-3644-4305-9F47-045F34754CEE}" type="slidenum">
              <a:rPr lang="en-GB" smtClean="0"/>
              <a:t>‹#›</a:t>
            </a:fld>
            <a:endParaRPr lang="en-GB"/>
          </a:p>
        </p:txBody>
      </p:sp>
    </p:spTree>
    <p:extLst>
      <p:ext uri="{BB962C8B-B14F-4D97-AF65-F5344CB8AC3E}">
        <p14:creationId xmlns:p14="http://schemas.microsoft.com/office/powerpoint/2010/main" val="45209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1</a:t>
            </a:fld>
            <a:endParaRPr lang="en-GB"/>
          </a:p>
        </p:txBody>
      </p:sp>
    </p:spTree>
    <p:extLst>
      <p:ext uri="{BB962C8B-B14F-4D97-AF65-F5344CB8AC3E}">
        <p14:creationId xmlns:p14="http://schemas.microsoft.com/office/powerpoint/2010/main" val="20627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09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#Template</a:t>
            </a:r>
          </a:p>
          <a:p>
            <a:r>
              <a:rPr lang="en-GB"/>
              <a:t>Usually we will have single template that defines resources that we want to deploy. It is up to us to decide if we want to deploy all the resources with one template or to do one service per template</a:t>
            </a:r>
          </a:p>
          <a:p>
            <a:endParaRPr lang="en-GB"/>
          </a:p>
          <a:p>
            <a:r>
              <a:rPr lang="en-GB"/>
              <a:t>#Parameter File</a:t>
            </a:r>
          </a:p>
          <a:p>
            <a:r>
              <a:rPr lang="en-GB"/>
              <a:t>It can store configuration values – configuration as a code</a:t>
            </a:r>
          </a:p>
          <a:p>
            <a:r>
              <a:rPr lang="en-GB"/>
              <a:t>You can create multiple files with different parameters (usually one per environment)</a:t>
            </a:r>
          </a:p>
          <a:p>
            <a:endParaRPr lang="en-GB"/>
          </a:p>
          <a:p>
            <a:r>
              <a:rPr lang="en-GB"/>
              <a:t>Deployment could be done this way but later on we will learn how to do it without this file.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2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standard deployment PowerShell script that is publicly available: </a:t>
            </a:r>
          </a:p>
          <a:p>
            <a:pPr marL="171450" indent="-171450">
              <a:buFont typeface="Arial" panose="020B0604020202020204" pitchFamily="34" charset="0"/>
              <a:buChar char="•"/>
            </a:pPr>
            <a:r>
              <a:rPr lang="en-GB"/>
              <a:t>Single execution will deploy all resources specified</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There are different mode available:</a:t>
            </a:r>
          </a:p>
          <a:p>
            <a:pPr marL="171450" indent="-171450">
              <a:buFont typeface="Arial" panose="020B0604020202020204" pitchFamily="34" charset="0"/>
              <a:buChar char="•"/>
            </a:pPr>
            <a:r>
              <a:rPr lang="en-GB"/>
              <a:t>Incremental (default) – update the resources, do not trash all resources in resource group</a:t>
            </a:r>
          </a:p>
          <a:p>
            <a:pPr marL="171450" indent="-171450">
              <a:buFont typeface="Arial" panose="020B0604020202020204" pitchFamily="34" charset="0"/>
              <a:buChar char="•"/>
            </a:pPr>
            <a:r>
              <a:rPr lang="en-GB"/>
              <a:t>Complete – trash what exist in resource group, use with care as that may delete all you resources like databases, storage accounts etc.</a:t>
            </a:r>
          </a:p>
          <a:p>
            <a:pPr marL="171450" indent="-171450">
              <a:buFont typeface="Arial" panose="020B0604020202020204" pitchFamily="34" charset="0"/>
              <a:buChar char="•"/>
            </a:pPr>
            <a:endParaRPr lang="en-GB"/>
          </a:p>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47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a:t>
            </a:r>
            <a:r>
              <a:rPr lang="en-GB"/>
              <a:t>– must be defined for ARM API to understand what deployment type ARM Template requires (Subscription, Resource Group- recommended)</a:t>
            </a:r>
          </a:p>
          <a:p>
            <a:r>
              <a:rPr lang="en-GB" b="1" err="1"/>
              <a:t>ConenteVersion</a:t>
            </a:r>
            <a:r>
              <a:rPr lang="en-GB" b="1"/>
              <a:t> - </a:t>
            </a:r>
            <a:r>
              <a:rPr lang="en-GB" sz="1200" b="0" i="0" kern="1200">
                <a:solidFill>
                  <a:schemeClr val="tx1"/>
                </a:solidFill>
                <a:effectLst/>
                <a:latin typeface="+mn-lt"/>
                <a:ea typeface="+mn-ea"/>
                <a:cs typeface="+mn-cs"/>
              </a:rPr>
              <a:t>Version of the template that would allow you to track changes</a:t>
            </a:r>
            <a:endParaRPr lang="en-GB" b="1"/>
          </a:p>
          <a:p>
            <a:r>
              <a:rPr lang="en-GB" b="1" err="1"/>
              <a:t>ApiProfile</a:t>
            </a:r>
            <a:r>
              <a:rPr lang="en-GB" b="1"/>
              <a:t> - </a:t>
            </a:r>
            <a:r>
              <a:rPr lang="en-GB" sz="1200" b="0" i="0" kern="1200">
                <a:solidFill>
                  <a:schemeClr val="tx1"/>
                </a:solidFill>
                <a:effectLst/>
                <a:latin typeface="+mn-lt"/>
                <a:ea typeface="+mn-ea"/>
                <a:cs typeface="+mn-cs"/>
              </a:rPr>
              <a:t>An API version that serves as a collection of API versions for resource types</a:t>
            </a:r>
            <a:endParaRPr lang="en-GB"/>
          </a:p>
          <a:p>
            <a:r>
              <a:rPr lang="en-GB" b="1"/>
              <a:t>Parameters</a:t>
            </a:r>
            <a:r>
              <a:rPr lang="en-GB"/>
              <a:t> – defines parameters, their: types, default values, metadata description</a:t>
            </a:r>
          </a:p>
          <a:p>
            <a:r>
              <a:rPr lang="en-GB" b="1"/>
              <a:t>Variables</a:t>
            </a:r>
            <a:r>
              <a:rPr lang="en-GB"/>
              <a:t> – User-defined variables that can be reused within the template. E.g. when we want to combine two parameters</a:t>
            </a:r>
          </a:p>
          <a:p>
            <a:r>
              <a:rPr lang="en-GB" b="1"/>
              <a:t>Functions </a:t>
            </a:r>
            <a:r>
              <a:rPr lang="en-GB" b="0"/>
              <a:t>– </a:t>
            </a:r>
            <a:r>
              <a:rPr lang="en-GB" sz="1200" b="0" i="0" kern="1200">
                <a:solidFill>
                  <a:schemeClr val="tx1"/>
                </a:solidFill>
                <a:effectLst/>
                <a:latin typeface="+mn-lt"/>
                <a:ea typeface="+mn-ea"/>
                <a:cs typeface="+mn-cs"/>
              </a:rPr>
              <a:t>User-defined functions that are available within the template.</a:t>
            </a:r>
            <a:endParaRPr lang="en-GB" b="0"/>
          </a:p>
          <a:p>
            <a:r>
              <a:rPr lang="en-GB" b="1"/>
              <a:t>Resources</a:t>
            </a:r>
            <a:r>
              <a:rPr lang="en-GB" b="0"/>
              <a:t> – this section contain definition</a:t>
            </a:r>
          </a:p>
          <a:p>
            <a:r>
              <a:rPr lang="en-GB" b="1"/>
              <a:t>Outputs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0"/>
          </a:p>
          <a:p>
            <a:pPr marL="0" indent="0">
              <a:buFont typeface="Arial" panose="020B0604020202020204" pitchFamily="34" charset="0"/>
              <a:buNone/>
            </a:pPr>
            <a:r>
              <a:rPr lang="en-GB" b="1"/>
              <a:t>#References:</a:t>
            </a:r>
          </a:p>
          <a:p>
            <a:pPr marL="0" indent="0">
              <a:buFont typeface="Arial" panose="020B0604020202020204" pitchFamily="34" charset="0"/>
              <a:buNone/>
            </a:pPr>
            <a:r>
              <a:rPr lang="en-GB" b="0"/>
              <a:t>Detailed explanations can be found here:</a:t>
            </a:r>
          </a:p>
          <a:p>
            <a:pPr marL="0" indent="0">
              <a:buFont typeface="Arial" panose="020B0604020202020204" pitchFamily="34" charset="0"/>
              <a:buNone/>
            </a:pPr>
            <a:r>
              <a:rPr lang="en-GB">
                <a:hlinkClick r:id="rId3"/>
              </a:rPr>
              <a:t>https://docs.microsoft.com/en-us/azure/azure-resource-manager/resource-group-authoring-templates</a:t>
            </a:r>
            <a:endParaRPr lang="en-GB" b="0"/>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18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 </a:t>
            </a:r>
            <a:r>
              <a:rPr lang="en-GB" b="1" err="1"/>
              <a:t>ConenteVersion</a:t>
            </a:r>
            <a:r>
              <a:rPr lang="en-GB" b="1"/>
              <a:t>, </a:t>
            </a:r>
            <a:r>
              <a:rPr lang="en-GB" b="1" err="1"/>
              <a:t>ApiProfile</a:t>
            </a:r>
            <a:r>
              <a:rPr lang="en-GB" b="1"/>
              <a:t> </a:t>
            </a:r>
            <a:r>
              <a:rPr lang="en-GB"/>
              <a:t>– must be defined for ARM API to understand what version of the schema your ARM Template requires</a:t>
            </a:r>
          </a:p>
          <a:p>
            <a:r>
              <a:rPr lang="en-GB" b="1"/>
              <a:t>Parameters</a:t>
            </a:r>
            <a:r>
              <a:rPr lang="en-GB"/>
              <a:t> – defines parameters, their: types, default values, metadata description</a:t>
            </a:r>
          </a:p>
          <a:p>
            <a:r>
              <a:rPr lang="en-GB" b="1"/>
              <a:t>Variables</a:t>
            </a:r>
            <a:r>
              <a:rPr lang="en-GB"/>
              <a:t> – defines variables that can be reused. E.g. when we want to combine two parameters</a:t>
            </a:r>
          </a:p>
          <a:p>
            <a:r>
              <a:rPr lang="en-GB" b="1"/>
              <a:t>Functions </a:t>
            </a:r>
            <a:r>
              <a:rPr lang="en-GB" b="0"/>
              <a:t>– allow to define transformations that can be used to dynamically modify data</a:t>
            </a:r>
          </a:p>
          <a:p>
            <a:r>
              <a:rPr lang="en-GB" b="1"/>
              <a:t>Resources</a:t>
            </a:r>
            <a:r>
              <a:rPr lang="en-GB" b="0"/>
              <a:t> – this section contain definition</a:t>
            </a:r>
          </a:p>
          <a:p>
            <a:r>
              <a:rPr lang="en-GB" b="1" err="1"/>
              <a:t>Outoputs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17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Dynamic content can be added to ARM template via Expression language</a:t>
            </a:r>
          </a:p>
          <a:p>
            <a:pPr marL="0" indent="0">
              <a:buFont typeface="Arial" panose="020B0604020202020204" pitchFamily="34" charset="0"/>
              <a:buNone/>
            </a:pPr>
            <a:endParaRPr lang="en-GB" b="1"/>
          </a:p>
          <a:p>
            <a:pPr marL="0" indent="0">
              <a:buFont typeface="Arial" panose="020B0604020202020204" pitchFamily="34" charset="0"/>
              <a:buNone/>
            </a:pPr>
            <a:r>
              <a:rPr lang="en-GB" b="1"/>
              <a:t># list of all available expressions functions can be found here:</a:t>
            </a:r>
          </a:p>
          <a:p>
            <a:pPr marL="0" indent="0">
              <a:buFont typeface="Arial" panose="020B0604020202020204" pitchFamily="34" charset="0"/>
              <a:buNone/>
            </a:pPr>
            <a:r>
              <a:rPr lang="en-GB">
                <a:hlinkClick r:id="rId3"/>
              </a:rPr>
              <a:t>https://docs.microsoft.com/en-us/azure/azure-resource-manager/resource-group-template-functions</a:t>
            </a:r>
            <a:endParaRPr lang="en-GB"/>
          </a:p>
          <a:p>
            <a:pPr marL="0" indent="0">
              <a:buFont typeface="Arial" panose="020B0604020202020204" pitchFamily="34" charset="0"/>
              <a:buNone/>
            </a:pPr>
            <a:endParaRPr lang="en-GB" b="1"/>
          </a:p>
          <a:p>
            <a:pPr marL="0" indent="0">
              <a:buFont typeface="Arial" panose="020B0604020202020204" pitchFamily="34" charset="0"/>
              <a:buNone/>
            </a:pPr>
            <a:r>
              <a:rPr lang="en-GB" b="1"/>
              <a:t>Language expressions are evaluated at deployment time (runtime)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286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78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106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25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run the commands, it is required to have installed and configured Terraform CLI and Azure Az/Azure RM modules, also Azure CLI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85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3</a:t>
            </a:fld>
            <a:endParaRPr lang="en-GB"/>
          </a:p>
        </p:txBody>
      </p:sp>
    </p:spTree>
    <p:extLst>
      <p:ext uri="{BB962C8B-B14F-4D97-AF65-F5344CB8AC3E}">
        <p14:creationId xmlns:p14="http://schemas.microsoft.com/office/powerpoint/2010/main" val="290323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run the commands, it is required to have installed and configured Terraform CLI and Azure Az/Azure RM modules, also Azure CLI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52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7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372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2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4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0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Main.tf – maintain code of the module</a:t>
            </a:r>
          </a:p>
          <a:p>
            <a:pPr marL="228600" indent="-228600">
              <a:buAutoNum type="arabicPeriod"/>
            </a:pPr>
            <a:r>
              <a:rPr lang="en-GB"/>
              <a:t>Outputs.tf – define what values will be output from the module</a:t>
            </a:r>
          </a:p>
          <a:p>
            <a:pPr marL="228600" indent="-228600">
              <a:buAutoNum type="arabicPeriod"/>
            </a:pPr>
            <a:r>
              <a:rPr lang="en-GB"/>
              <a:t>Variables.tf – define input variables to the module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89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410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15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09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44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725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07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594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60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354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695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08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69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a:t># Sections:</a:t>
            </a:r>
          </a:p>
          <a:p>
            <a:pPr marL="0" indent="0">
              <a:buFont typeface="Arial" panose="020B0604020202020204" pitchFamily="34" charset="0"/>
              <a:buNone/>
            </a:pPr>
            <a:r>
              <a:rPr lang="en-GB" b="1"/>
              <a:t>$schema, </a:t>
            </a:r>
            <a:r>
              <a:rPr lang="en-GB" b="1" err="1"/>
              <a:t>contentVersion</a:t>
            </a:r>
            <a:r>
              <a:rPr lang="en-GB" b="0"/>
              <a:t>  - same purpose like in template file, purpose of this is to define version of the validation template that is going to be used to validate ARM via ARM API</a:t>
            </a:r>
          </a:p>
          <a:p>
            <a:pPr marL="0" indent="0">
              <a:buFont typeface="Arial" panose="020B0604020202020204" pitchFamily="34" charset="0"/>
              <a:buNone/>
            </a:pPr>
            <a:r>
              <a:rPr lang="en-GB" b="1"/>
              <a:t>parameters </a:t>
            </a:r>
            <a:r>
              <a:rPr lang="en-GB" b="0"/>
              <a:t>– defines </a:t>
            </a:r>
            <a:r>
              <a:rPr lang="en-GB" b="0" u="sng"/>
              <a:t>values for parameters </a:t>
            </a:r>
            <a:r>
              <a:rPr lang="en-GB" b="0"/>
              <a:t>that will be passed in to ARM template, these parameters need to be defined by arm template in arm template parameter section</a:t>
            </a:r>
          </a:p>
          <a:p>
            <a:pPr marL="0" indent="0">
              <a:buFont typeface="Arial" panose="020B0604020202020204" pitchFamily="34" charset="0"/>
              <a:buNone/>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965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 </a:t>
            </a:r>
            <a:r>
              <a:rPr lang="en-GB" b="1" err="1"/>
              <a:t>ConenteVersion</a:t>
            </a:r>
            <a:r>
              <a:rPr lang="en-GB" b="1"/>
              <a:t>, </a:t>
            </a:r>
            <a:r>
              <a:rPr lang="en-GB" b="1" err="1"/>
              <a:t>ApiProfile</a:t>
            </a:r>
            <a:r>
              <a:rPr lang="en-GB" b="1"/>
              <a:t> </a:t>
            </a:r>
            <a:r>
              <a:rPr lang="en-GB"/>
              <a:t>– must be defined for ARM API to understand what version of the schema your ARM Template requires</a:t>
            </a:r>
          </a:p>
          <a:p>
            <a:r>
              <a:rPr lang="en-GB" b="1"/>
              <a:t>Parameters</a:t>
            </a:r>
            <a:r>
              <a:rPr lang="en-GB"/>
              <a:t> – defines parameters, their: types, default values, metadata description</a:t>
            </a:r>
          </a:p>
          <a:p>
            <a:r>
              <a:rPr lang="en-GB" b="1"/>
              <a:t>Variables</a:t>
            </a:r>
            <a:r>
              <a:rPr lang="en-GB"/>
              <a:t> – defines variables that can be reused. E.g. when we want to combine two parameters</a:t>
            </a:r>
          </a:p>
          <a:p>
            <a:r>
              <a:rPr lang="en-GB" b="1"/>
              <a:t>Functions </a:t>
            </a:r>
            <a:r>
              <a:rPr lang="en-GB" b="0"/>
              <a:t>– allow to define transformations that can be used to dynamically modify data</a:t>
            </a:r>
          </a:p>
          <a:p>
            <a:r>
              <a:rPr lang="en-GB" b="1"/>
              <a:t>Resources</a:t>
            </a:r>
            <a:r>
              <a:rPr lang="en-GB" b="0"/>
              <a:t> – this section contain definition</a:t>
            </a:r>
          </a:p>
          <a:p>
            <a:r>
              <a:rPr lang="en-GB" b="1" err="1"/>
              <a:t>Outoputs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5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63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Dynamic content can be added to ARM template via Expression language</a:t>
            </a:r>
          </a:p>
          <a:p>
            <a:pPr marL="0" indent="0">
              <a:buFont typeface="Arial" panose="020B0604020202020204" pitchFamily="34" charset="0"/>
              <a:buNone/>
            </a:pPr>
            <a:endParaRPr lang="en-GB" b="1"/>
          </a:p>
          <a:p>
            <a:pPr marL="0" indent="0">
              <a:buFont typeface="Arial" panose="020B0604020202020204" pitchFamily="34" charset="0"/>
              <a:buNone/>
            </a:pPr>
            <a:r>
              <a:rPr lang="en-GB" b="1"/>
              <a:t># list of all available expressions functions can be found here:</a:t>
            </a:r>
          </a:p>
          <a:p>
            <a:pPr marL="0" indent="0">
              <a:buFont typeface="Arial" panose="020B0604020202020204" pitchFamily="34" charset="0"/>
              <a:buNone/>
            </a:pPr>
            <a:r>
              <a:rPr lang="en-GB">
                <a:hlinkClick r:id="rId3"/>
              </a:rPr>
              <a:t>https://docs.microsoft.com/en-us/azure/azure-resource-manager/resource-group-template-functions</a:t>
            </a:r>
            <a:endParaRPr lang="en-GB"/>
          </a:p>
          <a:p>
            <a:pPr marL="0" indent="0">
              <a:buFont typeface="Arial" panose="020B0604020202020204" pitchFamily="34" charset="0"/>
              <a:buNone/>
            </a:pPr>
            <a:endParaRPr lang="en-GB" b="1"/>
          </a:p>
          <a:p>
            <a:pPr marL="0" indent="0">
              <a:buFont typeface="Arial" panose="020B0604020202020204" pitchFamily="34" charset="0"/>
              <a:buNone/>
            </a:pPr>
            <a:r>
              <a:rPr lang="en-GB" b="1"/>
              <a:t>Language expressions are evaluated at deployment time (runtime)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126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 Parameters can be controlled by adding some configuration to their definition.</a:t>
            </a:r>
          </a:p>
          <a:p>
            <a:pPr marL="0" indent="0">
              <a:buFont typeface="Arial" panose="020B0604020202020204" pitchFamily="34" charset="0"/>
              <a:buNone/>
            </a:pPr>
            <a:endParaRPr lang="en-GB" b="1"/>
          </a:p>
          <a:p>
            <a:pPr marL="0" indent="0">
              <a:buFont typeface="Arial" panose="020B0604020202020204" pitchFamily="34" charset="0"/>
              <a:buNone/>
            </a:pPr>
            <a:r>
              <a:rPr lang="en-GB" b="1"/>
              <a:t>Despite long list, the most common are the one that are Required (first two)</a:t>
            </a:r>
          </a:p>
          <a:p>
            <a:pPr marL="0" indent="0">
              <a:buFont typeface="Arial" panose="020B0604020202020204" pitchFamily="34" charset="0"/>
              <a:buNone/>
            </a:pPr>
            <a:endParaRPr lang="en-GB" b="1"/>
          </a:p>
          <a:p>
            <a:pPr marL="0" indent="0">
              <a:buFont typeface="Arial" panose="020B0604020202020204" pitchFamily="34" charset="0"/>
              <a:buNone/>
            </a:pPr>
            <a:r>
              <a:rPr lang="en-GB" b="1"/>
              <a:t>#Best practice</a:t>
            </a:r>
          </a:p>
          <a:p>
            <a:pPr marL="0" indent="0">
              <a:buFont typeface="Arial" panose="020B0604020202020204" pitchFamily="34" charset="0"/>
              <a:buNone/>
            </a:pPr>
            <a:r>
              <a:rPr lang="en-GB" b="1"/>
              <a:t>It is best practice to not use default values for the parameters that we pass values for to enforce providing value by the 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102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 Defined parameters can be used 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149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#definition of variables</a:t>
            </a:r>
          </a:p>
          <a:p>
            <a:r>
              <a:rPr lang="en-GB"/>
              <a:t>Similar like for parameters, we define them on the top of the script and we can use them in the ARM template that they are defined.</a:t>
            </a:r>
          </a:p>
          <a:p>
            <a:endParaRPr lang="en-GB"/>
          </a:p>
          <a:p>
            <a:r>
              <a:rPr lang="en-GB" b="1"/>
              <a:t>#configuration variables</a:t>
            </a:r>
          </a:p>
          <a:p>
            <a:r>
              <a:rPr lang="en-GB"/>
              <a:t>Variables allows to create not only key value pairs, but also complex objects</a:t>
            </a:r>
          </a:p>
          <a:p>
            <a:r>
              <a:rPr lang="en-GB"/>
              <a:t>This way of the configuration is probably not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78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#definition of functions</a:t>
            </a:r>
          </a:p>
          <a:p>
            <a:r>
              <a:rPr lang="en-GB"/>
              <a:t>Similar like for parameters and variables, we define them on the top of the script and we can use them in the ARM template that they are defined</a:t>
            </a:r>
          </a:p>
          <a:p>
            <a:endParaRPr lang="en-GB"/>
          </a:p>
          <a:p>
            <a:r>
              <a:rPr lang="en-GB" b="1"/>
              <a:t>#Functions can</a:t>
            </a:r>
          </a:p>
          <a:p>
            <a:pPr marL="171450" indent="-171450">
              <a:buFont typeface="Arial" panose="020B0604020202020204" pitchFamily="34" charset="0"/>
              <a:buChar char="•"/>
            </a:pPr>
            <a:r>
              <a:rPr lang="en-GB" b="0"/>
              <a:t>output complex objects if required</a:t>
            </a:r>
          </a:p>
          <a:p>
            <a:pPr marL="171450" indent="-171450">
              <a:buFont typeface="Arial" panose="020B0604020202020204" pitchFamily="34" charset="0"/>
              <a:buChar char="•"/>
            </a:pPr>
            <a:r>
              <a:rPr lang="en-GB" b="0"/>
              <a:t>Be useful but there are not used very often</a:t>
            </a:r>
          </a:p>
          <a:p>
            <a:pPr marL="171450" indent="-171450">
              <a:buFont typeface="Arial" panose="020B0604020202020204" pitchFamily="34" charset="0"/>
              <a:buChar char="•"/>
            </a:pPr>
            <a:r>
              <a:rPr lang="en-GB" b="0"/>
              <a:t>Can make you ARM easier to read when used wise ( only for recusing the code that repeats in multiple places)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225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74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61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7</a:t>
            </a:fld>
            <a:endParaRPr lang="en-GB"/>
          </a:p>
        </p:txBody>
      </p:sp>
    </p:spTree>
    <p:extLst>
      <p:ext uri="{BB962C8B-B14F-4D97-AF65-F5344CB8AC3E}">
        <p14:creationId xmlns:p14="http://schemas.microsoft.com/office/powerpoint/2010/main" val="29756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665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3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Control – tracking and managing changes to the code (GIT can track binary files but it is not recommended in great extent)</a:t>
            </a:r>
          </a:p>
          <a:p>
            <a:r>
              <a:rPr lang="en-GB" dirty="0"/>
              <a:t>Version Control – similar but also for binary files</a:t>
            </a:r>
          </a:p>
          <a:p>
            <a:endParaRPr lang="en-GB" dirty="0"/>
          </a:p>
          <a:p>
            <a:r>
              <a:rPr lang="en-GB" dirty="0"/>
              <a:t>GIT and TFVC (Can be used in dev 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87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21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488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1999" y="1524000"/>
            <a:ext cx="7238427"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4572000" y="2298625"/>
            <a:ext cx="7238427"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4572000" y="3048000"/>
            <a:ext cx="7238427"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507BB69A-C876-0B4D-8BDF-EFF358A4E59E}"/>
              </a:ext>
            </a:extLst>
          </p:cNvPr>
          <p:cNvGrpSpPr/>
          <p:nvPr userDrawn="1"/>
        </p:nvGrpSpPr>
        <p:grpSpPr>
          <a:xfrm>
            <a:off x="3746336" y="0"/>
            <a:ext cx="685364" cy="596444"/>
            <a:chOff x="8561217" y="329783"/>
            <a:chExt cx="685364" cy="596444"/>
          </a:xfrm>
        </p:grpSpPr>
        <p:sp>
          <p:nvSpPr>
            <p:cNvPr id="15" name="Rectangle 14">
              <a:extLst>
                <a:ext uri="{FF2B5EF4-FFF2-40B4-BE49-F238E27FC236}">
                  <a16:creationId xmlns:a16="http://schemas.microsoft.com/office/drawing/2014/main" id="{2A19784F-2EE9-9F42-86A3-5D56E13B2138}"/>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56B851-2A43-724B-BAE0-5C9D662DA313}"/>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5A6DD0-87D0-E449-9327-87078C0B1A1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3" name="Media Placeholder 22">
            <a:extLst>
              <a:ext uri="{FF2B5EF4-FFF2-40B4-BE49-F238E27FC236}">
                <a16:creationId xmlns:a16="http://schemas.microsoft.com/office/drawing/2014/main" id="{74E0B941-F76D-6A4A-A9A0-76A10C3F81B1}"/>
              </a:ext>
            </a:extLst>
          </p:cNvPr>
          <p:cNvSpPr>
            <a:spLocks noGrp="1"/>
          </p:cNvSpPr>
          <p:nvPr>
            <p:ph type="media" sz="quarter" idx="12"/>
          </p:nvPr>
        </p:nvSpPr>
        <p:spPr>
          <a:xfrm>
            <a:off x="0" y="596444"/>
            <a:ext cx="4127500" cy="5347156"/>
          </a:xfrm>
        </p:spPr>
        <p:txBody>
          <a:bodyPr/>
          <a:lstStyle/>
          <a:p>
            <a:r>
              <a:rPr lang="en-US"/>
              <a:t>Click icon to add media</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57EF3E0F-3790-BB4A-883C-9C79057A7979}"/>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7" name="Holder 3">
            <a:extLst>
              <a:ext uri="{FF2B5EF4-FFF2-40B4-BE49-F238E27FC236}">
                <a16:creationId xmlns:a16="http://schemas.microsoft.com/office/drawing/2014/main" id="{A66B5565-E261-1941-894B-F37819E90B0D}"/>
              </a:ext>
            </a:extLst>
          </p:cNvPr>
          <p:cNvSpPr>
            <a:spLocks noGrp="1"/>
          </p:cNvSpPr>
          <p:nvPr>
            <p:ph type="body" idx="1"/>
          </p:nvPr>
        </p:nvSpPr>
        <p:spPr>
          <a:xfrm>
            <a:off x="762002" y="2298625"/>
            <a:ext cx="6781800"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8" name="Text Placeholder 13">
            <a:extLst>
              <a:ext uri="{FF2B5EF4-FFF2-40B4-BE49-F238E27FC236}">
                <a16:creationId xmlns:a16="http://schemas.microsoft.com/office/drawing/2014/main" id="{65F8B5BA-66D6-3B43-8D56-7912589C8F76}"/>
              </a:ext>
            </a:extLst>
          </p:cNvPr>
          <p:cNvSpPr>
            <a:spLocks noGrp="1"/>
          </p:cNvSpPr>
          <p:nvPr>
            <p:ph type="body" sz="quarter" idx="11"/>
          </p:nvPr>
        </p:nvSpPr>
        <p:spPr>
          <a:xfrm>
            <a:off x="762002" y="3048000"/>
            <a:ext cx="6781800"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0402D2A3-4176-5542-B77D-299C2AD3541C}"/>
              </a:ext>
            </a:extLst>
          </p:cNvPr>
          <p:cNvGrpSpPr/>
          <p:nvPr userDrawn="1"/>
        </p:nvGrpSpPr>
        <p:grpSpPr>
          <a:xfrm>
            <a:off x="7417618" y="0"/>
            <a:ext cx="685364" cy="596444"/>
            <a:chOff x="9842956" y="63480"/>
            <a:chExt cx="685364" cy="596444"/>
          </a:xfrm>
        </p:grpSpPr>
        <p:sp>
          <p:nvSpPr>
            <p:cNvPr id="12" name="Rectangle 11">
              <a:extLst>
                <a:ext uri="{FF2B5EF4-FFF2-40B4-BE49-F238E27FC236}">
                  <a16:creationId xmlns:a16="http://schemas.microsoft.com/office/drawing/2014/main" id="{0DCC7C8D-C5CC-BC4C-9D9E-137567EA2555}"/>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DCEF53-4639-CD41-89B7-19149D137775}"/>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FD5ECE-5D74-0D41-A0F1-8767257758EB}"/>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6" name="Media Placeholder 15">
            <a:extLst>
              <a:ext uri="{FF2B5EF4-FFF2-40B4-BE49-F238E27FC236}">
                <a16:creationId xmlns:a16="http://schemas.microsoft.com/office/drawing/2014/main" id="{60BACFA9-E091-C445-AFB4-806A097E6425}"/>
              </a:ext>
            </a:extLst>
          </p:cNvPr>
          <p:cNvSpPr>
            <a:spLocks noGrp="1"/>
          </p:cNvSpPr>
          <p:nvPr>
            <p:ph type="media" sz="quarter" idx="12"/>
          </p:nvPr>
        </p:nvSpPr>
        <p:spPr>
          <a:xfrm>
            <a:off x="8102982" y="469900"/>
            <a:ext cx="4089018" cy="5702300"/>
          </a:xfrm>
        </p:spPr>
        <p:txBody>
          <a:bodyPr/>
          <a:lstStyle/>
          <a:p>
            <a:r>
              <a:rPr lang="en-US"/>
              <a:t>Click icon to add media</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1295400"/>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a:off x="11107944" y="-585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590588"/>
            <a:ext cx="10688626" cy="2989318"/>
          </a:xfrm>
        </p:spPr>
        <p:txBody>
          <a:bodyPr/>
          <a:lstStyle/>
          <a:p>
            <a:r>
              <a:rPr lang="en-US"/>
              <a:t>Click icon to add media</a:t>
            </a:r>
          </a:p>
        </p:txBody>
      </p:sp>
      <p:grpSp>
        <p:nvGrpSpPr>
          <p:cNvPr id="2" name="Group 1">
            <a:extLst>
              <a:ext uri="{FF2B5EF4-FFF2-40B4-BE49-F238E27FC236}">
                <a16:creationId xmlns:a16="http://schemas.microsoft.com/office/drawing/2014/main" id="{3AD25F74-A08B-9442-B333-7077F662DE56}"/>
              </a:ext>
            </a:extLst>
          </p:cNvPr>
          <p:cNvGrpSpPr/>
          <p:nvPr userDrawn="1"/>
        </p:nvGrpSpPr>
        <p:grpSpPr>
          <a:xfrm>
            <a:off x="11450626" y="1614"/>
            <a:ext cx="588974" cy="588974"/>
            <a:chOff x="11582400" y="533400"/>
            <a:chExt cx="59644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1797844" y="53340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11582400" y="91440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244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rot="5400000">
            <a:off x="488940" y="4489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7848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5188474" cy="1295400"/>
          </a:xfrm>
        </p:spPr>
        <p:txBody>
          <a:bodyPr/>
          <a:lstStyle/>
          <a:p>
            <a:r>
              <a:rPr lang="en-US"/>
              <a:t>Click icon to add media</a:t>
            </a:r>
          </a:p>
        </p:txBody>
      </p:sp>
      <p:grpSp>
        <p:nvGrpSpPr>
          <p:cNvPr id="16" name="Group 15">
            <a:extLst>
              <a:ext uri="{FF2B5EF4-FFF2-40B4-BE49-F238E27FC236}">
                <a16:creationId xmlns:a16="http://schemas.microsoft.com/office/drawing/2014/main" id="{E8A8F370-FAA6-8F43-BEBF-5B82B3EC5DB8}"/>
              </a:ext>
            </a:extLst>
          </p:cNvPr>
          <p:cNvGrpSpPr/>
          <p:nvPr userDrawn="1"/>
        </p:nvGrpSpPr>
        <p:grpSpPr>
          <a:xfrm>
            <a:off x="11506200" y="0"/>
            <a:ext cx="685364" cy="596444"/>
            <a:chOff x="8561217" y="329783"/>
            <a:chExt cx="685364" cy="596444"/>
          </a:xfrm>
        </p:grpSpPr>
        <p:sp>
          <p:nvSpPr>
            <p:cNvPr id="18" name="Rectangle 17">
              <a:extLst>
                <a:ext uri="{FF2B5EF4-FFF2-40B4-BE49-F238E27FC236}">
                  <a16:creationId xmlns:a16="http://schemas.microsoft.com/office/drawing/2014/main" id="{B4AAC460-DF01-B944-B3FE-E9F6FC88B57E}"/>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DD725C-B422-F441-9AD1-22A8EDF1DB21}"/>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2C6A57-65E7-7640-BBD9-6CD2648CA02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7398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596444"/>
            <a:ext cx="5188475" cy="2983462"/>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596444"/>
            <a:ext cx="5188474" cy="2983462"/>
          </a:xfrm>
        </p:spPr>
        <p:txBody>
          <a:bodyPr/>
          <a:lstStyle/>
          <a:p>
            <a:r>
              <a:rPr lang="en-US"/>
              <a:t>Click icon to add media</a:t>
            </a:r>
          </a:p>
        </p:txBody>
      </p:sp>
      <p:grpSp>
        <p:nvGrpSpPr>
          <p:cNvPr id="16" name="Group 15">
            <a:extLst>
              <a:ext uri="{FF2B5EF4-FFF2-40B4-BE49-F238E27FC236}">
                <a16:creationId xmlns:a16="http://schemas.microsoft.com/office/drawing/2014/main" id="{E8A8F370-FAA6-8F43-BEBF-5B82B3EC5DB8}"/>
              </a:ext>
            </a:extLst>
          </p:cNvPr>
          <p:cNvGrpSpPr/>
          <p:nvPr userDrawn="1"/>
        </p:nvGrpSpPr>
        <p:grpSpPr>
          <a:xfrm rot="5400000">
            <a:off x="11551096" y="44460"/>
            <a:ext cx="685364" cy="596444"/>
            <a:chOff x="8561217" y="329783"/>
            <a:chExt cx="685364" cy="596444"/>
          </a:xfrm>
        </p:grpSpPr>
        <p:sp>
          <p:nvSpPr>
            <p:cNvPr id="18" name="Rectangle 17">
              <a:extLst>
                <a:ext uri="{FF2B5EF4-FFF2-40B4-BE49-F238E27FC236}">
                  <a16:creationId xmlns:a16="http://schemas.microsoft.com/office/drawing/2014/main" id="{B4AAC460-DF01-B944-B3FE-E9F6FC88B57E}"/>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DD725C-B422-F441-9AD1-22A8EDF1DB21}"/>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2C6A57-65E7-7640-BBD9-6CD2648CA02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8397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50745" y="1524000"/>
            <a:ext cx="304095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450172" y="2133600"/>
            <a:ext cx="30409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450172" y="2819400"/>
            <a:ext cx="30409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1" y="0"/>
            <a:ext cx="8097069" cy="6172200"/>
          </a:xfrm>
        </p:spPr>
        <p:txBody>
          <a:bodyPr/>
          <a:lstStyle/>
          <a:p>
            <a:r>
              <a:rPr lang="en-US"/>
              <a:t>Click icon to add media</a:t>
            </a:r>
          </a:p>
        </p:txBody>
      </p:sp>
    </p:spTree>
    <p:extLst>
      <p:ext uri="{BB962C8B-B14F-4D97-AF65-F5344CB8AC3E}">
        <p14:creationId xmlns:p14="http://schemas.microsoft.com/office/powerpoint/2010/main" val="167580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3425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2002" y="1524000"/>
            <a:ext cx="691282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53400" y="0"/>
            <a:ext cx="4114801" cy="6172200"/>
          </a:xfrm>
        </p:spPr>
        <p:txBody>
          <a:bodyPr/>
          <a:lstStyle/>
          <a:p>
            <a:r>
              <a:rPr lang="en-US"/>
              <a:t>Click icon to add media</a:t>
            </a:r>
          </a:p>
        </p:txBody>
      </p:sp>
    </p:spTree>
    <p:extLst>
      <p:ext uri="{BB962C8B-B14F-4D97-AF65-F5344CB8AC3E}">
        <p14:creationId xmlns:p14="http://schemas.microsoft.com/office/powerpoint/2010/main" val="14405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68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C42BB-5351-A045-AF41-44D21469C20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1"/>
              </a:gs>
              <a:gs pos="26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960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589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8B2A76-F394-EC4A-BA9F-684FBB517AE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1"/>
              </a:gs>
              <a:gs pos="26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388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34AB19-D217-D34A-A1C5-66D036C22A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rgbClr val="0B7461"/>
              </a:gs>
              <a:gs pos="26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66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37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6"/>
              </a:gs>
              <a:gs pos="25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942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3D8A80-6F0C-CE4A-8B12-2E8AB199071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9" y="-2640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5"/>
              </a:gs>
              <a:gs pos="25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864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157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8247" y="836712"/>
            <a:ext cx="4343401" cy="1107996"/>
          </a:xfrm>
          <a:prstGeom prst="rect">
            <a:avLst/>
          </a:prstGeom>
        </p:spPr>
        <p:txBody>
          <a:bodyPr wrap="square" lIns="0" tIns="0" rIns="0" bIns="0">
            <a:spAutoFit/>
          </a:bodyPr>
          <a:lstStyle>
            <a:lvl1pPr algn="ctr">
              <a:defRPr>
                <a:solidFill>
                  <a:schemeClr val="tx2"/>
                </a:solidFill>
              </a:defRPr>
            </a:lvl1pPr>
          </a:lstStyle>
          <a:p>
            <a:r>
              <a:rPr lang="en-US"/>
              <a:t>Click to edit Master 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1218247" y="2132856"/>
            <a:ext cx="4343401"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Holder 2">
            <a:extLst>
              <a:ext uri="{FF2B5EF4-FFF2-40B4-BE49-F238E27FC236}">
                <a16:creationId xmlns:a16="http://schemas.microsoft.com/office/drawing/2014/main" id="{42FBD0B9-C945-49BD-A43C-324D4AACB31B}"/>
              </a:ext>
            </a:extLst>
          </p:cNvPr>
          <p:cNvSpPr txBox="1">
            <a:spLocks/>
          </p:cNvSpPr>
          <p:nvPr userDrawn="1"/>
        </p:nvSpPr>
        <p:spPr>
          <a:xfrm>
            <a:off x="6168008" y="831788"/>
            <a:ext cx="4343401" cy="1107996"/>
          </a:xfrm>
          <a:prstGeom prst="rect">
            <a:avLst/>
          </a:prstGeom>
          <a:noFill/>
        </p:spPr>
        <p:txBody>
          <a:bodyPr wrap="square" lIns="0" tIns="0" rIns="0" bIns="0">
            <a:spAutoFit/>
          </a:bodyPr>
          <a:lstStyle>
            <a:lvl1pPr algn="r" eaLnBrk="1" hangingPunct="1">
              <a:defRPr sz="3600" b="1" i="0">
                <a:solidFill>
                  <a:schemeClr val="tx2"/>
                </a:solidFill>
                <a:latin typeface="Ubuntu"/>
                <a:ea typeface="+mj-ea"/>
                <a:cs typeface="Ubuntu"/>
              </a:defRPr>
            </a:lvl1pPr>
          </a:lstStyle>
          <a:p>
            <a:pPr algn="ctr"/>
            <a:r>
              <a:rPr lang="en-GB" kern="0"/>
              <a:t>Click to edit Master title style</a:t>
            </a:r>
          </a:p>
        </p:txBody>
      </p:sp>
      <p:sp>
        <p:nvSpPr>
          <p:cNvPr id="8" name="Text Placeholder 13">
            <a:extLst>
              <a:ext uri="{FF2B5EF4-FFF2-40B4-BE49-F238E27FC236}">
                <a16:creationId xmlns:a16="http://schemas.microsoft.com/office/drawing/2014/main" id="{04D1489A-DFB1-49CB-BBF2-06C57BAB5BDC}"/>
              </a:ext>
            </a:extLst>
          </p:cNvPr>
          <p:cNvSpPr>
            <a:spLocks noGrp="1"/>
          </p:cNvSpPr>
          <p:nvPr>
            <p:ph type="body" sz="quarter" idx="12"/>
          </p:nvPr>
        </p:nvSpPr>
        <p:spPr>
          <a:xfrm>
            <a:off x="6168008" y="2127932"/>
            <a:ext cx="4343401"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6462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302B31-9E1E-3743-976B-1F76DA57FC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76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4"/>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94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9B1FD2-00E9-E845-9849-0612F0827A3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97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193DBD-5FEF-FF40-B656-1B893B8B5A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3"/>
              </a:gs>
              <a:gs pos="10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095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A24951-9E83-6040-A7B4-AB06F549D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3"/>
              </a:gs>
              <a:gs pos="3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778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3229-6B58-1D4B-A9C4-B1D434CAE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76"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5"/>
              </a:gs>
              <a:gs pos="30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797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6"/>
              </a:gs>
              <a:gs pos="3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345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1"/>
              </a:gs>
              <a:gs pos="5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596537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500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94158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0000">
                <a:srgbClr val="0B746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044819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15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rgbClr val="0B7461"/>
              </a:gs>
              <a:gs pos="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702586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6"/>
              </a:gs>
              <a:gs pos="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286813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57000">
                <a:srgbClr val="EE6C16"/>
              </a:gs>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575248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4000">
                <a:schemeClr val="accent4"/>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762601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2156423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9938320"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2433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7" name="Rectangle 6">
            <a:extLst>
              <a:ext uri="{FF2B5EF4-FFF2-40B4-BE49-F238E27FC236}">
                <a16:creationId xmlns:a16="http://schemas.microsoft.com/office/drawing/2014/main" id="{B31AA62E-A2CE-4C5C-A41F-6A3F571EFC67}"/>
              </a:ext>
            </a:extLst>
          </p:cNvPr>
          <p:cNvSpPr/>
          <p:nvPr userDrawn="1"/>
        </p:nvSpPr>
        <p:spPr>
          <a:xfrm>
            <a:off x="838199" y="1268760"/>
            <a:ext cx="9938320" cy="4032422"/>
          </a:xfrm>
          <a:prstGeom prst="rect">
            <a:avLst/>
          </a:prstGeom>
          <a:gradFill flip="none" rotWithShape="1">
            <a:gsLst>
              <a:gs pos="57000">
                <a:srgbClr val="EE6C16"/>
              </a:gs>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3697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9938320" cy="4038600"/>
          </a:xfrm>
          <a:prstGeom prst="rect">
            <a:avLst/>
          </a:prstGeom>
          <a:gradFill flip="none" rotWithShape="1">
            <a:gsLst>
              <a:gs pos="99000">
                <a:schemeClr val="accent3"/>
              </a:gs>
              <a:gs pos="25000">
                <a:srgbClr val="0B746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780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C565CB-165F-47A5-AD73-1EA0942B03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80" y="0"/>
            <a:ext cx="2160000" cy="2160000"/>
          </a:xfrm>
          <a:prstGeom prst="rect">
            <a:avLst/>
          </a:prstGeom>
        </p:spPr>
      </p:pic>
      <p:sp>
        <p:nvSpPr>
          <p:cNvPr id="9" name="Rectangle 8">
            <a:extLst>
              <a:ext uri="{FF2B5EF4-FFF2-40B4-BE49-F238E27FC236}">
                <a16:creationId xmlns:a16="http://schemas.microsoft.com/office/drawing/2014/main" id="{719D3439-ED42-4D03-9F69-022B2A662630}"/>
              </a:ext>
            </a:extLst>
          </p:cNvPr>
          <p:cNvSpPr/>
          <p:nvPr userDrawn="1"/>
        </p:nvSpPr>
        <p:spPr>
          <a:xfrm>
            <a:off x="838200" y="1295400"/>
            <a:ext cx="9938320"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997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Accent Color Blu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626" y="6237312"/>
            <a:ext cx="1710351" cy="428153"/>
          </a:xfrm>
          <a:prstGeom prst="rect">
            <a:avLst/>
          </a:prstGeom>
        </p:spPr>
      </p:pic>
    </p:spTree>
    <p:extLst>
      <p:ext uri="{BB962C8B-B14F-4D97-AF65-F5344CB8AC3E}">
        <p14:creationId xmlns:p14="http://schemas.microsoft.com/office/powerpoint/2010/main" val="88403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74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Blank Accent Color Blue Demo">
    <p:bg>
      <p:bgPr>
        <a:solidFill>
          <a:schemeClr val="accent1"/>
        </a:solidFill>
        <a:effectLst/>
      </p:bgPr>
    </p:bg>
    <p:spTree>
      <p:nvGrpSpPr>
        <p:cNvPr id="1" name=""/>
        <p:cNvGrpSpPr/>
        <p:nvPr/>
      </p:nvGrpSpPr>
      <p:grpSpPr>
        <a:xfrm>
          <a:off x="0" y="0"/>
          <a:ext cx="0" cy="0"/>
          <a:chOff x="0" y="0"/>
          <a:chExt cx="0" cy="0"/>
        </a:xfrm>
      </p:grpSpPr>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40608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9600"/>
          </a:xfrm>
        </p:spPr>
        <p:txBody>
          <a:bodyPr/>
          <a:lstStyle/>
          <a:p>
            <a:r>
              <a:rPr lang="en-US"/>
              <a:t>Click to edit Master title style</a:t>
            </a:r>
          </a:p>
        </p:txBody>
      </p:sp>
    </p:spTree>
    <p:extLst>
      <p:ext uri="{BB962C8B-B14F-4D97-AF65-F5344CB8AC3E}">
        <p14:creationId xmlns:p14="http://schemas.microsoft.com/office/powerpoint/2010/main" val="2583979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6D6D6-6891-4296-AB7D-F55A24D2EE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8000" y="3018958"/>
            <a:ext cx="3276000" cy="820083"/>
          </a:xfrm>
          <a:prstGeom prst="rect">
            <a:avLst/>
          </a:prstGeom>
        </p:spPr>
      </p:pic>
    </p:spTree>
    <p:extLst>
      <p:ext uri="{BB962C8B-B14F-4D97-AF65-F5344CB8AC3E}">
        <p14:creationId xmlns:p14="http://schemas.microsoft.com/office/powerpoint/2010/main" val="29520344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rgbClr val="0B7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539123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7803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26A0DFC-C73E-4267-91E9-AFBCBF05208B}" type="datetime1">
              <a:rPr lang="en-US" smtClean="0"/>
              <a:t>11/12/2022</a:t>
            </a:fld>
            <a:endParaRPr lang="en-US"/>
          </a:p>
        </p:txBody>
      </p:sp>
      <p:sp>
        <p:nvSpPr>
          <p:cNvPr id="6" name="Holder 6"/>
          <p:cNvSpPr>
            <a:spLocks noGrp="1"/>
          </p:cNvSpPr>
          <p:nvPr>
            <p:ph type="sldNum" sz="quarter" idx="7"/>
          </p:nvPr>
        </p:nvSpPr>
        <p:spPr>
          <a:xfrm>
            <a:off x="8904313" y="6388576"/>
            <a:ext cx="2594328"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a:t>
            </a:fld>
            <a:endParaRPr/>
          </a:p>
        </p:txBody>
      </p:sp>
    </p:spTree>
    <p:extLst>
      <p:ext uri="{BB962C8B-B14F-4D97-AF65-F5344CB8AC3E}">
        <p14:creationId xmlns:p14="http://schemas.microsoft.com/office/powerpoint/2010/main" val="22475772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DE38470-EBAA-464F-892E-D4F360B4F1AD}" type="datetime1">
              <a:rPr lang="en-US" smtClean="0"/>
              <a:t>11/12/2022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544939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0136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26A0DFC-C73E-4267-91E9-AFBCBF05208B}" type="datetime1">
              <a:rPr lang="en-US" smtClean="0"/>
              <a:t>11/12/2022</a:t>
            </a:fld>
            <a:endParaRPr lang="en-US"/>
          </a:p>
        </p:txBody>
      </p:sp>
      <p:sp>
        <p:nvSpPr>
          <p:cNvPr id="6" name="Holder 6"/>
          <p:cNvSpPr>
            <a:spLocks noGrp="1"/>
          </p:cNvSpPr>
          <p:nvPr>
            <p:ph type="sldNum" sz="quarter" idx="7"/>
          </p:nvPr>
        </p:nvSpPr>
        <p:spPr>
          <a:xfrm>
            <a:off x="8904313" y="6388576"/>
            <a:ext cx="2594328"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a:t>
            </a:fld>
            <a:endParaRPr/>
          </a:p>
        </p:txBody>
      </p:sp>
    </p:spTree>
    <p:extLst>
      <p:ext uri="{BB962C8B-B14F-4D97-AF65-F5344CB8AC3E}">
        <p14:creationId xmlns:p14="http://schemas.microsoft.com/office/powerpoint/2010/main" val="35263237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4037ECD-E9DD-40AA-BBFB-9CC7EDC002A4}" type="datetime1">
              <a:rPr lang="en-US" smtClean="0"/>
              <a:t>11/12/2022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40360978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D8600DF-FA32-4DDC-BCA8-53B06E7981E9}" type="datetime1">
              <a:rPr lang="en-US" smtClean="0"/>
              <a:t>11/12/2022</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37229291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124605E-3C16-4BB4-A297-84332EFE2010}" type="datetime1">
              <a:rPr lang="en-US" smtClean="0"/>
              <a:t>11/12/2022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16999830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3585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extLst>
      <p:ext uri="{BB962C8B-B14F-4D97-AF65-F5344CB8AC3E}">
        <p14:creationId xmlns:p14="http://schemas.microsoft.com/office/powerpoint/2010/main" val="1212027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856882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9663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40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776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6.png"/><Relationship Id="rId5" Type="http://schemas.openxmlformats.org/officeDocument/2006/relationships/slideLayout" Target="../slideLayouts/slideLayout57.xml"/><Relationship Id="rId10" Type="http://schemas.openxmlformats.org/officeDocument/2006/relationships/image" Target="../media/image15.jpeg"/><Relationship Id="rId4" Type="http://schemas.openxmlformats.org/officeDocument/2006/relationships/slideLayout" Target="../slideLayouts/slideLayout5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22.png"/><Relationship Id="rId4" Type="http://schemas.openxmlformats.org/officeDocument/2006/relationships/slideLayout" Target="../slideLayouts/slideLayout6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25.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24.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image" Target="../media/image23.png"/><Relationship Id="rId5" Type="http://schemas.openxmlformats.org/officeDocument/2006/relationships/slideLayout" Target="../slideLayouts/slideLayout73.xml"/><Relationship Id="rId15" Type="http://schemas.openxmlformats.org/officeDocument/2006/relationships/image" Target="../media/image27.png"/><Relationship Id="rId10"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44402" y="1603187"/>
            <a:ext cx="10709544" cy="574039"/>
          </a:xfrm>
          <a:prstGeom prst="rect">
            <a:avLst/>
          </a:prstGeom>
          <a:noFill/>
        </p:spPr>
        <p:txBody>
          <a:bodyPr wrap="square" lIns="0" tIns="0" rIns="0" bIns="0">
            <a:spAutoFit/>
          </a:bodyPr>
          <a:lstStyle>
            <a:lvl1pPr>
              <a:defRPr sz="3600" b="1" i="0">
                <a:solidFill>
                  <a:schemeClr val="bg1"/>
                </a:solidFill>
                <a:latin typeface="Ubuntu"/>
                <a:cs typeface="Ubuntu"/>
              </a:defRPr>
            </a:lvl1pPr>
          </a:lstStyle>
          <a:p>
            <a:endParaRPr/>
          </a:p>
        </p:txBody>
      </p:sp>
      <p:sp>
        <p:nvSpPr>
          <p:cNvPr id="3" name="Holder 3"/>
          <p:cNvSpPr>
            <a:spLocks noGrp="1"/>
          </p:cNvSpPr>
          <p:nvPr>
            <p:ph type="body" idx="1"/>
          </p:nvPr>
        </p:nvSpPr>
        <p:spPr>
          <a:xfrm>
            <a:off x="744402" y="2357064"/>
            <a:ext cx="10709544" cy="2705735"/>
          </a:xfrm>
          <a:prstGeom prst="rect">
            <a:avLst/>
          </a:prstGeom>
        </p:spPr>
        <p:txBody>
          <a:bodyPr wrap="square" lIns="0" tIns="0" rIns="0" bIns="0">
            <a:spAutoFit/>
          </a:bodyPr>
          <a:lstStyle>
            <a:lvl1pPr>
              <a:defRPr sz="1800" b="1" i="0">
                <a:solidFill>
                  <a:srgbClr val="14355B"/>
                </a:solidFill>
                <a:latin typeface="Ubuntu"/>
                <a:cs typeface="Ubuntu"/>
              </a:defRPr>
            </a:lvl1pPr>
          </a:lstStyle>
          <a:p>
            <a:endParaRPr/>
          </a:p>
        </p:txBody>
      </p:sp>
      <p:pic>
        <p:nvPicPr>
          <p:cNvPr id="9" name="Picture 8">
            <a:extLst>
              <a:ext uri="{FF2B5EF4-FFF2-40B4-BE49-F238E27FC236}">
                <a16:creationId xmlns:a16="http://schemas.microsoft.com/office/drawing/2014/main" id="{5BC17112-871E-BB43-BDA4-6EFEEC972925}"/>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a:off x="8109582" y="6172200"/>
            <a:ext cx="4316784" cy="719464"/>
          </a:xfrm>
          <a:prstGeom prst="rect">
            <a:avLst/>
          </a:prstGeom>
        </p:spPr>
      </p:pic>
      <p:sp>
        <p:nvSpPr>
          <p:cNvPr id="10" name="Holder 6">
            <a:extLst>
              <a:ext uri="{FF2B5EF4-FFF2-40B4-BE49-F238E27FC236}">
                <a16:creationId xmlns:a16="http://schemas.microsoft.com/office/drawing/2014/main" id="{721CF182-4789-A841-AE1F-3F7DDF0B272C}"/>
              </a:ext>
            </a:extLst>
          </p:cNvPr>
          <p:cNvSpPr txBox="1">
            <a:spLocks/>
          </p:cNvSpPr>
          <p:nvPr userDrawn="1"/>
        </p:nvSpPr>
        <p:spPr>
          <a:xfrm>
            <a:off x="8832304" y="6453336"/>
            <a:ext cx="3053690" cy="260122"/>
          </a:xfrm>
          <a:prstGeom prst="rect">
            <a:avLst/>
          </a:prstGeom>
        </p:spPr>
        <p:txBody>
          <a:bodyPr lIns="0" tIns="0" rIns="0" bIns="0"/>
          <a:lstStyle>
            <a:defPPr>
              <a:defRPr lang="en-US"/>
            </a:defPPr>
            <a:lvl1pPr marL="0" algn="l" defTabSz="914400" rtl="0" eaLnBrk="1" latinLnBrk="0" hangingPunct="1">
              <a:defRPr sz="1400" b="0" i="0" kern="1200">
                <a:solidFill>
                  <a:schemeClr val="tx2"/>
                </a:solidFill>
                <a:latin typeface="Ubuntu"/>
                <a:ea typeface="+mn-ea"/>
                <a:cs typeface="Ubuntu"/>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
              </a:spcBef>
            </a:pPr>
            <a:r>
              <a:rPr lang="en-GB"/>
              <a:t>Introduction to Using Git at Adatis</a:t>
            </a:r>
            <a:r>
              <a:rPr lang="en-GB">
                <a:solidFill>
                  <a:srgbClr val="92D050"/>
                </a:solidFill>
              </a:rPr>
              <a:t>|</a:t>
            </a:r>
            <a:r>
              <a:rPr lang="en-GB" spc="229"/>
              <a:t> </a:t>
            </a:r>
            <a:fld id="{81D60167-4931-47E6-BA6A-407CBD079E47}" type="slidenum">
              <a:rPr smtClean="0"/>
              <a:pPr marL="12700">
                <a:spcBef>
                  <a:spcPts val="5"/>
                </a:spcBef>
              </a:pPr>
              <a:t>‹#›</a:t>
            </a:fld>
            <a:endParaRPr/>
          </a:p>
        </p:txBody>
      </p:sp>
      <p:pic>
        <p:nvPicPr>
          <p:cNvPr id="12" name="Picture 11">
            <a:extLst>
              <a:ext uri="{FF2B5EF4-FFF2-40B4-BE49-F238E27FC236}">
                <a16:creationId xmlns:a16="http://schemas.microsoft.com/office/drawing/2014/main" id="{3757334E-C04A-BA43-93FE-432E891B2A4E}"/>
              </a:ext>
              <a:ext uri="{C183D7F6-B498-43B3-948B-1728B52AA6E4}">
                <adec:decorative xmlns:adec="http://schemas.microsoft.com/office/drawing/2017/decorative" val="1"/>
              </a:ext>
            </a:extLst>
          </p:cNvPr>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a:off x="748820" y="6324600"/>
            <a:ext cx="1219200" cy="304800"/>
          </a:xfrm>
          <a:prstGeom prst="rect">
            <a:avLst/>
          </a:prstGeom>
        </p:spPr>
      </p:pic>
      <p:sp>
        <p:nvSpPr>
          <p:cNvPr id="5" name="TextBox 4">
            <a:extLst>
              <a:ext uri="{FF2B5EF4-FFF2-40B4-BE49-F238E27FC236}">
                <a16:creationId xmlns:a16="http://schemas.microsoft.com/office/drawing/2014/main" id="{CBFBDC1A-0416-4212-A556-8E7BE5426847}"/>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cSld>
  <p:clrMap bg1="lt1" tx1="dk1" bg2="lt2" tx2="dk2" accent1="accent1" accent2="accent2" accent3="accent3" accent4="accent4" accent5="accent5" accent6="accent6" hlink="hlink" folHlink="folHlink"/>
  <p:sldLayoutIdLst>
    <p:sldLayoutId id="2147483661" r:id="rId1"/>
    <p:sldLayoutId id="2147483674" r:id="rId2"/>
    <p:sldLayoutId id="2147483721" r:id="rId3"/>
    <p:sldLayoutId id="2147483673" r:id="rId4"/>
    <p:sldLayoutId id="2147483733" r:id="rId5"/>
    <p:sldLayoutId id="2147483675" r:id="rId6"/>
    <p:sldLayoutId id="2147483670" r:id="rId7"/>
    <p:sldLayoutId id="2147483671" r:id="rId8"/>
    <p:sldLayoutId id="2147483732" r:id="rId9"/>
    <p:sldLayoutId id="2147483672" r:id="rId10"/>
    <p:sldLayoutId id="2147483662" r:id="rId11"/>
    <p:sldLayoutId id="2147483663" r:id="rId12"/>
    <p:sldLayoutId id="2147483664" r:id="rId13"/>
    <p:sldLayoutId id="2147483665" r:id="rId14"/>
    <p:sldLayoutId id="2147483669" r:id="rId15"/>
    <p:sldLayoutId id="2147483666" r:id="rId16"/>
    <p:sldLayoutId id="2147483667" r:id="rId17"/>
    <p:sldLayoutId id="2147483668" r:id="rId18"/>
    <p:sldLayoutId id="2147483676" r:id="rId19"/>
    <p:sldLayoutId id="2147483677" r:id="rId20"/>
    <p:sldLayoutId id="2147483710" r:id="rId21"/>
    <p:sldLayoutId id="2147483715" r:id="rId22"/>
    <p:sldLayoutId id="2147483711" r:id="rId23"/>
    <p:sldLayoutId id="2147483712" r:id="rId24"/>
    <p:sldLayoutId id="2147483713" r:id="rId25"/>
    <p:sldLayoutId id="2147483714" r:id="rId26"/>
    <p:sldLayoutId id="2147483716" r:id="rId27"/>
    <p:sldLayoutId id="2147483717" r:id="rId28"/>
    <p:sldLayoutId id="2147483702" r:id="rId29"/>
    <p:sldLayoutId id="2147483705" r:id="rId30"/>
    <p:sldLayoutId id="2147483703" r:id="rId31"/>
    <p:sldLayoutId id="2147483704" r:id="rId32"/>
    <p:sldLayoutId id="2147483706" r:id="rId33"/>
    <p:sldLayoutId id="2147483707" r:id="rId34"/>
    <p:sldLayoutId id="2147483708" r:id="rId35"/>
    <p:sldLayoutId id="2147483709" r:id="rId36"/>
    <p:sldLayoutId id="2147483694" r:id="rId37"/>
    <p:sldLayoutId id="2147483697" r:id="rId38"/>
    <p:sldLayoutId id="2147483695" r:id="rId39"/>
    <p:sldLayoutId id="2147483696" r:id="rId40"/>
    <p:sldLayoutId id="2147483698" r:id="rId41"/>
    <p:sldLayoutId id="2147483699" r:id="rId42"/>
    <p:sldLayoutId id="2147483700" r:id="rId43"/>
    <p:sldLayoutId id="2147483701" r:id="rId44"/>
    <p:sldLayoutId id="2147483718" r:id="rId45"/>
    <p:sldLayoutId id="2147483722" r:id="rId46"/>
    <p:sldLayoutId id="2147483719" r:id="rId47"/>
    <p:sldLayoutId id="2147483720" r:id="rId48"/>
    <p:sldLayoutId id="2147483723" r:id="rId49"/>
    <p:sldLayoutId id="2147483725" r:id="rId50"/>
    <p:sldLayoutId id="2147483731" r:id="rId51"/>
  </p:sldLayoutIdLst>
  <p:hf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A8569-A983-4441-92AD-FE2D34D9F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8B1F08-BE39-49B9-956F-9A15A01F6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FDFB5-BF00-4EE6-8F0C-D0915F6E7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197A6-2349-4742-9EC1-67C2D07A7967}" type="datetime1">
              <a:rPr lang="en-US" smtClean="0"/>
              <a:t>11/12/2022</a:t>
            </a:fld>
            <a:endParaRPr lang="en-GB"/>
          </a:p>
        </p:txBody>
      </p:sp>
      <p:sp>
        <p:nvSpPr>
          <p:cNvPr id="5" name="Footer Placeholder 4">
            <a:extLst>
              <a:ext uri="{FF2B5EF4-FFF2-40B4-BE49-F238E27FC236}">
                <a16:creationId xmlns:a16="http://schemas.microsoft.com/office/drawing/2014/main" id="{4C69B063-C331-47E3-B660-AC5B40681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8F9C009-EC04-49AE-B2F7-68D98D69F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51AAB-4F81-4A67-AFD8-EB00FA239FB7}" type="slidenum">
              <a:rPr lang="en-GB" smtClean="0"/>
              <a:t>‹#›</a:t>
            </a:fld>
            <a:endParaRPr lang="en-GB"/>
          </a:p>
        </p:txBody>
      </p:sp>
      <p:sp>
        <p:nvSpPr>
          <p:cNvPr id="8" name="TextBox 7">
            <a:extLst>
              <a:ext uri="{FF2B5EF4-FFF2-40B4-BE49-F238E27FC236}">
                <a16:creationId xmlns:a16="http://schemas.microsoft.com/office/drawing/2014/main" id="{F15FA54C-FF65-48FA-A7CC-F0C4935AA645}"/>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3023923012"/>
      </p:ext>
    </p:extLst>
  </p:cSld>
  <p:clrMap bg1="lt1" tx1="dk1" bg2="lt2" tx2="dk2" accent1="accent1" accent2="accent2" accent3="accent3" accent4="accent4" accent5="accent5" accent6="accent6" hlink="hlink" folHlink="folHlink"/>
  <p:sldLayoutIdLst>
    <p:sldLayoutId id="21474837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BDEE9672-EBD6-40C6-8BAE-3E2846DA4F3B}"/>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34"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a:solidFill>
                  <a:schemeClr val="accent1"/>
                </a:solidFill>
                <a:effectLst/>
                <a:latin typeface="Ubuntu" panose="020B0504030602030204" pitchFamily="34" charset="0"/>
                <a:ea typeface="+mn-ea"/>
                <a:cs typeface="+mn-cs"/>
              </a:rPr>
              <a:t>London:</a:t>
            </a:r>
            <a:r>
              <a:rPr lang="en-GB" sz="1200" b="0" i="0" kern="1200">
                <a:solidFill>
                  <a:schemeClr val="accent1"/>
                </a:solidFill>
                <a:effectLst/>
                <a:latin typeface="Ubuntu" panose="020B0504030602030204" pitchFamily="34" charset="0"/>
                <a:ea typeface="+mn-ea"/>
                <a:cs typeface="+mn-cs"/>
              </a:rPr>
              <a:t>	8 Boundary Row, London SE1 8HP </a:t>
            </a:r>
          </a:p>
          <a:p>
            <a:r>
              <a:rPr lang="en-GB" sz="1200" b="1" i="0" kern="1200">
                <a:solidFill>
                  <a:schemeClr val="accent1"/>
                </a:solidFill>
                <a:effectLst/>
                <a:latin typeface="Ubuntu" panose="020B0504030602030204" pitchFamily="34" charset="0"/>
                <a:ea typeface="+mn-ea"/>
                <a:cs typeface="+mn-cs"/>
              </a:rPr>
              <a:t>Farnham: </a:t>
            </a:r>
            <a:r>
              <a:rPr lang="en-GB" sz="1200" b="0" i="0" kern="1200">
                <a:solidFill>
                  <a:schemeClr val="accent1"/>
                </a:solidFill>
                <a:effectLst/>
                <a:latin typeface="Ubuntu" panose="020B0504030602030204" pitchFamily="34" charset="0"/>
                <a:ea typeface="+mn-ea"/>
                <a:cs typeface="+mn-cs"/>
              </a:rPr>
              <a:t>	Broadmede House, Farnham Business Park, Weydon Lane , Farnham, Surrey, GU9 8QT</a:t>
            </a:r>
          </a:p>
          <a:p>
            <a:r>
              <a:rPr lang="en-GB" sz="1200" b="1" i="0" kern="1200">
                <a:solidFill>
                  <a:schemeClr val="accent1"/>
                </a:solidFill>
                <a:effectLst/>
                <a:latin typeface="Ubuntu" panose="020B0504030602030204" pitchFamily="34" charset="0"/>
                <a:ea typeface="+mn-ea"/>
                <a:cs typeface="+mn-cs"/>
              </a:rPr>
              <a:t>Bulgaria: </a:t>
            </a:r>
            <a:r>
              <a:rPr lang="en-GB" sz="1200" b="0" i="0" kern="1200">
                <a:solidFill>
                  <a:schemeClr val="accent1"/>
                </a:solidFill>
                <a:effectLst/>
                <a:latin typeface="Ubuntu" panose="020B0504030602030204" pitchFamily="34" charset="0"/>
                <a:ea typeface="+mn-ea"/>
                <a:cs typeface="+mn-cs"/>
              </a:rPr>
              <a:t>	Krum Popov 56-58 Str,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a:t>adatis.co.uk</a:t>
            </a:r>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Box 2">
            <a:extLst>
              <a:ext uri="{FF2B5EF4-FFF2-40B4-BE49-F238E27FC236}">
                <a16:creationId xmlns:a16="http://schemas.microsoft.com/office/drawing/2014/main" id="{707122EE-0BB7-4806-B137-2F3D303348D2}"/>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886" r:id="rId8"/>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DFE36009-29C1-4EB4-B6DF-B69D3DD4F941}" type="datetime1">
              <a:rPr lang="en-US" smtClean="0"/>
              <a:t>11/12/2022</a:t>
            </a:fld>
            <a:endParaRPr lang="en-US"/>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
        <p:nvSpPr>
          <p:cNvPr id="8" name="TextBox 7">
            <a:extLst>
              <a:ext uri="{FF2B5EF4-FFF2-40B4-BE49-F238E27FC236}">
                <a16:creationId xmlns:a16="http://schemas.microsoft.com/office/drawing/2014/main" id="{F5C6CA72-0CC6-4B73-A715-BA9F85849128}"/>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46182222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47.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0.xml"/><Relationship Id="rId5" Type="http://schemas.openxmlformats.org/officeDocument/2006/relationships/image" Target="../media/image52.pn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52.png"/><Relationship Id="rId5" Type="http://schemas.openxmlformats.org/officeDocument/2006/relationships/image" Target="../media/image55.png"/><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0.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0.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0.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7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70.xml"/><Relationship Id="rId5" Type="http://schemas.openxmlformats.org/officeDocument/2006/relationships/image" Target="../media/image77.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8.xml"/><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0.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70.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70.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8.xml"/><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3" Type="http://schemas.openxmlformats.org/officeDocument/2006/relationships/hyperlink" Target="https://adatis1-my.sharepoint.com/:u:/g/personal/p_s_adatis_co_uk/EfIk4XQxy7VEnT2S2p_txcMBu6twoQIbeTSOWOxw1yLvSA?e=vpXgWi" TargetMode="External"/><Relationship Id="rId2" Type="http://schemas.openxmlformats.org/officeDocument/2006/relationships/notesSlide" Target="../notesSlides/notesSlide39.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0.xml"/><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70.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0.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A90BA3-E157-7848-85A3-CFF3C12A2A6C}"/>
              </a:ext>
            </a:extLst>
          </p:cNvPr>
          <p:cNvSpPr>
            <a:spLocks noGrp="1"/>
          </p:cNvSpPr>
          <p:nvPr>
            <p:ph type="subTitle" idx="1"/>
          </p:nvPr>
        </p:nvSpPr>
        <p:spPr/>
        <p:txBody>
          <a:bodyPr/>
          <a:lstStyle/>
          <a:p>
            <a:r>
              <a:rPr lang="en-US"/>
              <a:t>Azure Training</a:t>
            </a:r>
          </a:p>
        </p:txBody>
      </p:sp>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lstStyle/>
          <a:p>
            <a:r>
              <a:rPr lang="en-GB"/>
              <a:t>Infrastructure as a Code</a:t>
            </a:r>
            <a:endParaRPr lang="en-US"/>
          </a:p>
        </p:txBody>
      </p:sp>
    </p:spTree>
    <p:extLst>
      <p:ext uri="{BB962C8B-B14F-4D97-AF65-F5344CB8AC3E}">
        <p14:creationId xmlns:p14="http://schemas.microsoft.com/office/powerpoint/2010/main" val="279811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96C321-0364-4EA7-9B69-DD740EB2966C}"/>
              </a:ext>
            </a:extLst>
          </p:cNvPr>
          <p:cNvSpPr/>
          <p:nvPr/>
        </p:nvSpPr>
        <p:spPr>
          <a:xfrm>
            <a:off x="1814784" y="1952623"/>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Azure Specific </a:t>
            </a:r>
            <a:r>
              <a:rPr lang="en-GB" sz="1600" dirty="0">
                <a:solidFill>
                  <a:schemeClr val="tx2"/>
                </a:solidFill>
                <a:latin typeface="Segoe UI" panose="020B0502040204020203" pitchFamily="34" charset="0"/>
                <a:cs typeface="Times New Roman" panose="02020603050405020304" pitchFamily="18" charset="0"/>
              </a:rPr>
              <a:t>(no other providers)</a:t>
            </a:r>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kern="0" dirty="0">
                <a:solidFill>
                  <a:prstClr val="white"/>
                </a:solidFill>
              </a:rPr>
              <a:t>Intro to Infrastructure as a code – ARM vs Terraform</a:t>
            </a: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bject 77">
            <a:extLst>
              <a:ext uri="{FF2B5EF4-FFF2-40B4-BE49-F238E27FC236}">
                <a16:creationId xmlns:a16="http://schemas.microsoft.com/office/drawing/2014/main" id="{AF60A2CA-E962-4421-A1FD-516A904629CB}"/>
              </a:ext>
            </a:extLst>
          </p:cNvPr>
          <p:cNvSpPr txBox="1"/>
          <p:nvPr/>
        </p:nvSpPr>
        <p:spPr>
          <a:xfrm>
            <a:off x="918238" y="11654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775969" y="1424906"/>
            <a:ext cx="2641550" cy="21742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1034" name="Picture 10" descr="Who Presses Thumbs Down on YouTube Videos? – jameystegmaier.com">
            <a:extLst>
              <a:ext uri="{FF2B5EF4-FFF2-40B4-BE49-F238E27FC236}">
                <a16:creationId xmlns:a16="http://schemas.microsoft.com/office/drawing/2014/main" id="{1C61347E-08DF-4092-92BB-8D945944EC62}"/>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8705" y="1973972"/>
            <a:ext cx="307650" cy="3076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457028E-34C4-4E7B-A4DC-F9AE73D12E0F}"/>
              </a:ext>
            </a:extLst>
          </p:cNvPr>
          <p:cNvCxnSpPr>
            <a:cxnSpLocks/>
          </p:cNvCxnSpPr>
          <p:nvPr/>
        </p:nvCxnSpPr>
        <p:spPr>
          <a:xfrm>
            <a:off x="5879622" y="1846621"/>
            <a:ext cx="0" cy="4173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F74C89-F32A-4076-9ACA-CD82E1706DEE}"/>
              </a:ext>
            </a:extLst>
          </p:cNvPr>
          <p:cNvCxnSpPr>
            <a:cxnSpLocks/>
          </p:cNvCxnSpPr>
          <p:nvPr/>
        </p:nvCxnSpPr>
        <p:spPr>
          <a:xfrm flipH="1">
            <a:off x="767054" y="1846621"/>
            <a:ext cx="1051316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7EBBCD5-128A-484D-98C0-906BF07DA6CE}"/>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10</a:t>
            </a:fld>
            <a:endParaRPr dirty="0"/>
          </a:p>
        </p:txBody>
      </p:sp>
      <p:pic>
        <p:nvPicPr>
          <p:cNvPr id="27" name="Picture 2" descr="Getting started: Deploying resources in Azure with ARM Templates">
            <a:extLst>
              <a:ext uri="{FF2B5EF4-FFF2-40B4-BE49-F238E27FC236}">
                <a16:creationId xmlns:a16="http://schemas.microsoft.com/office/drawing/2014/main" id="{BF04427D-31B8-4209-98E7-45A126ED7D0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970114" y="1159986"/>
            <a:ext cx="734226" cy="6745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ho Presses Thumbs Down on YouTube Videos? – jameystegmaier.com">
            <a:extLst>
              <a:ext uri="{FF2B5EF4-FFF2-40B4-BE49-F238E27FC236}">
                <a16:creationId xmlns:a16="http://schemas.microsoft.com/office/drawing/2014/main" id="{1A9DF17A-3BDA-4E0A-8A5E-3912033347AE}"/>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0556" y="4144174"/>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Who Presses Thumbs Down on YouTube Videos? – jameystegmaier.com">
            <a:extLst>
              <a:ext uri="{FF2B5EF4-FFF2-40B4-BE49-F238E27FC236}">
                <a16:creationId xmlns:a16="http://schemas.microsoft.com/office/drawing/2014/main" id="{215BAD39-D7E5-4078-9F6F-99F104103674}"/>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0556" y="4667179"/>
            <a:ext cx="307650" cy="30765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344BD2-EF23-4F9F-BDC5-550A2FFDD24A}"/>
              </a:ext>
            </a:extLst>
          </p:cNvPr>
          <p:cNvSpPr/>
          <p:nvPr/>
        </p:nvSpPr>
        <p:spPr>
          <a:xfrm>
            <a:off x="2704340" y="1346259"/>
            <a:ext cx="4176464" cy="61042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ARM Templates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pic>
        <p:nvPicPr>
          <p:cNvPr id="34" name="Picture 8">
            <a:extLst>
              <a:ext uri="{FF2B5EF4-FFF2-40B4-BE49-F238E27FC236}">
                <a16:creationId xmlns:a16="http://schemas.microsoft.com/office/drawing/2014/main" id="{C4D1A089-1A56-4AE3-BF3D-52F7476407A2}"/>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00431" y="5179117"/>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a:extLst>
              <a:ext uri="{FF2B5EF4-FFF2-40B4-BE49-F238E27FC236}">
                <a16:creationId xmlns:a16="http://schemas.microsoft.com/office/drawing/2014/main" id="{28AFE2DF-B18E-4CDE-B6BE-C68F79E583FC}"/>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4028374"/>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Who Presses Thumbs Down on YouTube Videos? – jameystegmaier.com">
            <a:extLst>
              <a:ext uri="{FF2B5EF4-FFF2-40B4-BE49-F238E27FC236}">
                <a16:creationId xmlns:a16="http://schemas.microsoft.com/office/drawing/2014/main" id="{C2EB6C05-F4E2-46CC-9D9C-9F4B7910635D}"/>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5060" y="5732977"/>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69618219-56CC-4FD4-AD3E-F1F9689D827F}"/>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4560693"/>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40CFB29B-4213-472A-B23C-F5C4CAB86150}"/>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1867236"/>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Who Presses Thumbs Down on YouTube Videos? – jameystegmaier.com">
            <a:extLst>
              <a:ext uri="{FF2B5EF4-FFF2-40B4-BE49-F238E27FC236}">
                <a16:creationId xmlns:a16="http://schemas.microsoft.com/office/drawing/2014/main" id="{8E716DCC-65FD-4723-ACBB-32BBE28162B0}"/>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3044" y="5179117"/>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AF9004F8-3134-4764-92AE-EFB69F259417}"/>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650" y="5627992"/>
            <a:ext cx="365924" cy="34226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4360E05-82ED-4F13-929A-31FBA3BDA5C6}"/>
              </a:ext>
            </a:extLst>
          </p:cNvPr>
          <p:cNvSpPr/>
          <p:nvPr/>
        </p:nvSpPr>
        <p:spPr>
          <a:xfrm>
            <a:off x="5578153" y="1284704"/>
            <a:ext cx="734226" cy="671979"/>
          </a:xfrm>
          <a:prstGeom prst="rect">
            <a:avLst/>
          </a:prstGeom>
        </p:spPr>
        <p:txBody>
          <a:bodyPr wrap="square">
            <a:spAutoFit/>
          </a:bodyPr>
          <a:lstStyle/>
          <a:p>
            <a:pPr lvl="0" defTabSz="1219170">
              <a:spcBef>
                <a:spcPts val="200"/>
              </a:spcBef>
              <a:buClr>
                <a:srgbClr val="92D050"/>
              </a:buClr>
              <a:tabLst>
                <a:tab pos="768985" algn="l"/>
              </a:tabLst>
              <a:defRPr/>
            </a:pPr>
            <a:r>
              <a:rPr lang="en-GB" sz="2000" b="1" dirty="0">
                <a:solidFill>
                  <a:schemeClr val="tx2"/>
                </a:solidFill>
                <a:latin typeface="Segoe UI" panose="020B0502040204020203" pitchFamily="34" charset="0"/>
                <a:cs typeface="Times New Roman" panose="02020603050405020304" pitchFamily="18" charset="0"/>
              </a:rPr>
              <a:t>V 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pic>
        <p:nvPicPr>
          <p:cNvPr id="56" name="Picture 8">
            <a:extLst>
              <a:ext uri="{FF2B5EF4-FFF2-40B4-BE49-F238E27FC236}">
                <a16:creationId xmlns:a16="http://schemas.microsoft.com/office/drawing/2014/main" id="{AA0985F3-D012-4B78-94C9-8B112EF4EF8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38726" y="3512842"/>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E5CB90FB-96AF-429C-9AD8-6F246289BD72}"/>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68210" y="2962587"/>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8B1ABF16-3EB5-4D8A-BE00-7762C95AB83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68210" y="2421681"/>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a:extLst>
              <a:ext uri="{FF2B5EF4-FFF2-40B4-BE49-F238E27FC236}">
                <a16:creationId xmlns:a16="http://schemas.microsoft.com/office/drawing/2014/main" id="{26B6A652-1ADD-4A79-BBC0-30A19E99D17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73061" y="3494363"/>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a:extLst>
              <a:ext uri="{FF2B5EF4-FFF2-40B4-BE49-F238E27FC236}">
                <a16:creationId xmlns:a16="http://schemas.microsoft.com/office/drawing/2014/main" id="{2F8A3FD9-6BB4-4481-B84B-5A7E4C52E43F}"/>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80584" y="2963562"/>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a:extLst>
              <a:ext uri="{FF2B5EF4-FFF2-40B4-BE49-F238E27FC236}">
                <a16:creationId xmlns:a16="http://schemas.microsoft.com/office/drawing/2014/main" id="{E4971E07-717A-4A26-AAA3-9F281289DBF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93284" y="2417721"/>
            <a:ext cx="365924" cy="34226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6A6BF605-0C95-4DB7-A858-9AAEFC95A92C}"/>
              </a:ext>
            </a:extLst>
          </p:cNvPr>
          <p:cNvSpPr/>
          <p:nvPr/>
        </p:nvSpPr>
        <p:spPr>
          <a:xfrm>
            <a:off x="1814784" y="2380551"/>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Maintain State in Azure </a:t>
            </a:r>
            <a:r>
              <a:rPr lang="en-GB" sz="1600" dirty="0">
                <a:solidFill>
                  <a:schemeClr val="tx2"/>
                </a:solidFill>
                <a:latin typeface="Segoe UI" panose="020B0502040204020203" pitchFamily="34" charset="0"/>
                <a:cs typeface="Times New Roman" panose="02020603050405020304" pitchFamily="18" charset="0"/>
              </a:rPr>
              <a:t>(Easier)</a:t>
            </a:r>
          </a:p>
        </p:txBody>
      </p:sp>
      <p:sp>
        <p:nvSpPr>
          <p:cNvPr id="75" name="Rectangle 74">
            <a:extLst>
              <a:ext uri="{FF2B5EF4-FFF2-40B4-BE49-F238E27FC236}">
                <a16:creationId xmlns:a16="http://schemas.microsoft.com/office/drawing/2014/main" id="{D41DFF89-8E3B-4FC1-A921-B0EAF55A4744}"/>
              </a:ext>
            </a:extLst>
          </p:cNvPr>
          <p:cNvSpPr/>
          <p:nvPr/>
        </p:nvSpPr>
        <p:spPr>
          <a:xfrm>
            <a:off x="1814784" y="5698432"/>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very modularised (poor reusability)</a:t>
            </a:r>
          </a:p>
        </p:txBody>
      </p:sp>
      <p:sp>
        <p:nvSpPr>
          <p:cNvPr id="76" name="Rectangle 75">
            <a:extLst>
              <a:ext uri="{FF2B5EF4-FFF2-40B4-BE49-F238E27FC236}">
                <a16:creationId xmlns:a16="http://schemas.microsoft.com/office/drawing/2014/main" id="{19046F09-A7BE-441B-B3BF-2F5BE7DAF00C}"/>
              </a:ext>
            </a:extLst>
          </p:cNvPr>
          <p:cNvSpPr/>
          <p:nvPr/>
        </p:nvSpPr>
        <p:spPr>
          <a:xfrm>
            <a:off x="1814784" y="2958630"/>
            <a:ext cx="4429469" cy="33855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JSON + easy expression language</a:t>
            </a:r>
          </a:p>
        </p:txBody>
      </p:sp>
      <p:sp>
        <p:nvSpPr>
          <p:cNvPr id="77" name="Rectangle 76">
            <a:extLst>
              <a:ext uri="{FF2B5EF4-FFF2-40B4-BE49-F238E27FC236}">
                <a16:creationId xmlns:a16="http://schemas.microsoft.com/office/drawing/2014/main" id="{02E6CDB1-E809-43A1-A8F3-31ED962B33F0}"/>
              </a:ext>
            </a:extLst>
          </p:cNvPr>
          <p:cNvSpPr/>
          <p:nvPr/>
        </p:nvSpPr>
        <p:spPr>
          <a:xfrm>
            <a:off x="1814784" y="3591834"/>
            <a:ext cx="4429469" cy="61042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 Workflow (Commands)</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sp>
        <p:nvSpPr>
          <p:cNvPr id="78" name="Rectangle 77">
            <a:extLst>
              <a:ext uri="{FF2B5EF4-FFF2-40B4-BE49-F238E27FC236}">
                <a16:creationId xmlns:a16="http://schemas.microsoft.com/office/drawing/2014/main" id="{4227A043-BFB8-43D9-AAAA-2E42229DC2A9}"/>
              </a:ext>
            </a:extLst>
          </p:cNvPr>
          <p:cNvSpPr/>
          <p:nvPr/>
        </p:nvSpPr>
        <p:spPr>
          <a:xfrm>
            <a:off x="1814784" y="4114001"/>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very concise </a:t>
            </a:r>
            <a:r>
              <a:rPr lang="en-GB" sz="1600" dirty="0">
                <a:solidFill>
                  <a:schemeClr val="tx2"/>
                </a:solidFill>
                <a:latin typeface="Segoe UI" panose="020B0502040204020203" pitchFamily="34" charset="0"/>
                <a:cs typeface="Times New Roman" panose="02020603050405020304" pitchFamily="18" charset="0"/>
              </a:rPr>
              <a:t>(lengthy, unreadable)</a:t>
            </a:r>
          </a:p>
        </p:txBody>
      </p:sp>
      <p:sp>
        <p:nvSpPr>
          <p:cNvPr id="79" name="Rectangle 78">
            <a:extLst>
              <a:ext uri="{FF2B5EF4-FFF2-40B4-BE49-F238E27FC236}">
                <a16:creationId xmlns:a16="http://schemas.microsoft.com/office/drawing/2014/main" id="{E2E8DB03-25EC-4FB8-B0D6-73EAEEB348B3}"/>
              </a:ext>
            </a:extLst>
          </p:cNvPr>
          <p:cNvSpPr/>
          <p:nvPr/>
        </p:nvSpPr>
        <p:spPr>
          <a:xfrm>
            <a:off x="1814784" y="4618161"/>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 AAD operations</a:t>
            </a:r>
          </a:p>
        </p:txBody>
      </p:sp>
      <p:sp>
        <p:nvSpPr>
          <p:cNvPr id="80" name="Rectangle 79">
            <a:extLst>
              <a:ext uri="{FF2B5EF4-FFF2-40B4-BE49-F238E27FC236}">
                <a16:creationId xmlns:a16="http://schemas.microsoft.com/office/drawing/2014/main" id="{59A7CD67-278F-45BC-91B5-FD410ACB6B58}"/>
              </a:ext>
            </a:extLst>
          </p:cNvPr>
          <p:cNvSpPr/>
          <p:nvPr/>
        </p:nvSpPr>
        <p:spPr>
          <a:xfrm>
            <a:off x="1814784" y="5194272"/>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Native (no lag in implementation)</a:t>
            </a:r>
          </a:p>
        </p:txBody>
      </p:sp>
      <p:sp>
        <p:nvSpPr>
          <p:cNvPr id="81" name="Rectangle 80">
            <a:extLst>
              <a:ext uri="{FF2B5EF4-FFF2-40B4-BE49-F238E27FC236}">
                <a16:creationId xmlns:a16="http://schemas.microsoft.com/office/drawing/2014/main" id="{35A10D0A-C79A-4C85-A1D6-311031438DA6}"/>
              </a:ext>
            </a:extLst>
          </p:cNvPr>
          <p:cNvSpPr/>
          <p:nvPr/>
        </p:nvSpPr>
        <p:spPr>
          <a:xfrm>
            <a:off x="7227156" y="1905563"/>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Cloud Provider Agnostic </a:t>
            </a:r>
            <a:r>
              <a:rPr lang="en-GB" sz="1600" dirty="0">
                <a:solidFill>
                  <a:schemeClr val="tx2"/>
                </a:solidFill>
                <a:latin typeface="Segoe UI" panose="020B0502040204020203" pitchFamily="34" charset="0"/>
                <a:cs typeface="Times New Roman" panose="02020603050405020304" pitchFamily="18" charset="0"/>
              </a:rPr>
              <a:t>(other providers)</a:t>
            </a:r>
          </a:p>
        </p:txBody>
      </p:sp>
      <p:sp>
        <p:nvSpPr>
          <p:cNvPr id="82" name="Rectangle 81">
            <a:extLst>
              <a:ext uri="{FF2B5EF4-FFF2-40B4-BE49-F238E27FC236}">
                <a16:creationId xmlns:a16="http://schemas.microsoft.com/office/drawing/2014/main" id="{CA7BCD40-E579-445A-8363-76F44B082561}"/>
              </a:ext>
            </a:extLst>
          </p:cNvPr>
          <p:cNvSpPr/>
          <p:nvPr/>
        </p:nvSpPr>
        <p:spPr>
          <a:xfrm>
            <a:off x="7227156" y="2455961"/>
            <a:ext cx="4947187" cy="61042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Maintain State Externally </a:t>
            </a:r>
            <a:r>
              <a:rPr lang="en-GB" sz="1600" dirty="0">
                <a:solidFill>
                  <a:schemeClr val="tx2"/>
                </a:solidFill>
                <a:latin typeface="Segoe UI" panose="020B0502040204020203" pitchFamily="34" charset="0"/>
                <a:cs typeface="Times New Roman" panose="02020603050405020304" pitchFamily="18" charset="0"/>
              </a:rPr>
              <a:t>(Additional Overhead)</a:t>
            </a:r>
          </a:p>
          <a:p>
            <a:pPr lvl="0" defTabSz="1219170">
              <a:spcBef>
                <a:spcPts val="200"/>
              </a:spcBef>
              <a:buClr>
                <a:srgbClr val="92D050"/>
              </a:buCl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sp>
        <p:nvSpPr>
          <p:cNvPr id="83" name="Rectangle 82">
            <a:extLst>
              <a:ext uri="{FF2B5EF4-FFF2-40B4-BE49-F238E27FC236}">
                <a16:creationId xmlns:a16="http://schemas.microsoft.com/office/drawing/2014/main" id="{2F177600-3414-402B-A3FF-F557D0A80760}"/>
              </a:ext>
            </a:extLst>
          </p:cNvPr>
          <p:cNvSpPr/>
          <p:nvPr/>
        </p:nvSpPr>
        <p:spPr>
          <a:xfrm>
            <a:off x="7227156" y="2981507"/>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Written in </a:t>
            </a:r>
            <a:r>
              <a:rPr lang="en-GB" sz="1600" b="1" dirty="0" err="1">
                <a:solidFill>
                  <a:schemeClr val="tx2"/>
                </a:solidFill>
                <a:latin typeface="Segoe UI" panose="020B0502040204020203" pitchFamily="34" charset="0"/>
                <a:cs typeface="Times New Roman" panose="02020603050405020304" pitchFamily="18" charset="0"/>
              </a:rPr>
              <a:t>HashiCorp</a:t>
            </a:r>
            <a:r>
              <a:rPr lang="en-GB" sz="1600" b="1" dirty="0">
                <a:solidFill>
                  <a:schemeClr val="tx2"/>
                </a:solidFill>
                <a:latin typeface="Segoe UI" panose="020B0502040204020203" pitchFamily="34" charset="0"/>
                <a:cs typeface="Times New Roman" panose="02020603050405020304" pitchFamily="18" charset="0"/>
              </a:rPr>
              <a:t> config language</a:t>
            </a:r>
          </a:p>
        </p:txBody>
      </p:sp>
      <p:sp>
        <p:nvSpPr>
          <p:cNvPr id="84" name="Rectangle 83">
            <a:extLst>
              <a:ext uri="{FF2B5EF4-FFF2-40B4-BE49-F238E27FC236}">
                <a16:creationId xmlns:a16="http://schemas.microsoft.com/office/drawing/2014/main" id="{497D121B-AF6A-4079-9DC9-F8EFEFAEF482}"/>
              </a:ext>
            </a:extLst>
          </p:cNvPr>
          <p:cNvSpPr/>
          <p:nvPr/>
        </p:nvSpPr>
        <p:spPr>
          <a:xfrm>
            <a:off x="7227156" y="3553147"/>
            <a:ext cx="4947187" cy="33855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Workflow “Destroy” function</a:t>
            </a:r>
          </a:p>
        </p:txBody>
      </p:sp>
      <p:sp>
        <p:nvSpPr>
          <p:cNvPr id="85" name="Rectangle 84">
            <a:extLst>
              <a:ext uri="{FF2B5EF4-FFF2-40B4-BE49-F238E27FC236}">
                <a16:creationId xmlns:a16="http://schemas.microsoft.com/office/drawing/2014/main" id="{D0D11D13-6B8A-4909-89BD-8AC54632C43E}"/>
              </a:ext>
            </a:extLst>
          </p:cNvPr>
          <p:cNvSpPr/>
          <p:nvPr/>
        </p:nvSpPr>
        <p:spPr>
          <a:xfrm>
            <a:off x="7227156" y="4080517"/>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Concise (easier to read)</a:t>
            </a:r>
          </a:p>
        </p:txBody>
      </p:sp>
      <p:sp>
        <p:nvSpPr>
          <p:cNvPr id="86" name="Rectangle 85">
            <a:extLst>
              <a:ext uri="{FF2B5EF4-FFF2-40B4-BE49-F238E27FC236}">
                <a16:creationId xmlns:a16="http://schemas.microsoft.com/office/drawing/2014/main" id="{116F2F5A-E55B-4F86-BE53-64C97EA3FF3B}"/>
              </a:ext>
            </a:extLst>
          </p:cNvPr>
          <p:cNvSpPr/>
          <p:nvPr/>
        </p:nvSpPr>
        <p:spPr>
          <a:xfrm>
            <a:off x="7227156" y="4625286"/>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AAD operations</a:t>
            </a:r>
          </a:p>
        </p:txBody>
      </p:sp>
      <p:sp>
        <p:nvSpPr>
          <p:cNvPr id="88" name="Rectangle 87">
            <a:extLst>
              <a:ext uri="{FF2B5EF4-FFF2-40B4-BE49-F238E27FC236}">
                <a16:creationId xmlns:a16="http://schemas.microsoft.com/office/drawing/2014/main" id="{A23AE450-A339-475E-AFA9-5D2698DF6C4E}"/>
              </a:ext>
            </a:extLst>
          </p:cNvPr>
          <p:cNvSpPr/>
          <p:nvPr/>
        </p:nvSpPr>
        <p:spPr>
          <a:xfrm>
            <a:off x="7227156" y="5631703"/>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Easy to modularise</a:t>
            </a:r>
          </a:p>
        </p:txBody>
      </p:sp>
      <p:sp>
        <p:nvSpPr>
          <p:cNvPr id="89" name="Rectangle 88">
            <a:extLst>
              <a:ext uri="{FF2B5EF4-FFF2-40B4-BE49-F238E27FC236}">
                <a16:creationId xmlns:a16="http://schemas.microsoft.com/office/drawing/2014/main" id="{B503B5D4-EA7B-4539-AE32-4C0207A8E4EB}"/>
              </a:ext>
            </a:extLst>
          </p:cNvPr>
          <p:cNvSpPr/>
          <p:nvPr/>
        </p:nvSpPr>
        <p:spPr>
          <a:xfrm>
            <a:off x="7227156" y="5098567"/>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Native (lag in implementation)</a:t>
            </a:r>
          </a:p>
        </p:txBody>
      </p:sp>
      <p:pic>
        <p:nvPicPr>
          <p:cNvPr id="48" name="Picture 47">
            <a:extLst>
              <a:ext uri="{FF2B5EF4-FFF2-40B4-BE49-F238E27FC236}">
                <a16:creationId xmlns:a16="http://schemas.microsoft.com/office/drawing/2014/main" id="{4E04A021-3CCD-47E3-9190-687FEB491EAA}"/>
              </a:ext>
            </a:extLst>
          </p:cNvPr>
          <p:cNvPicPr>
            <a:picLocks noChangeAspect="1"/>
          </p:cNvPicPr>
          <p:nvPr/>
        </p:nvPicPr>
        <p:blipFill>
          <a:blip r:embed="rId6"/>
          <a:stretch>
            <a:fillRect/>
          </a:stretch>
        </p:blipFill>
        <p:spPr>
          <a:xfrm>
            <a:off x="7169831" y="1006932"/>
            <a:ext cx="2902455" cy="792965"/>
          </a:xfrm>
          <a:prstGeom prst="rect">
            <a:avLst/>
          </a:prstGeom>
        </p:spPr>
      </p:pic>
    </p:spTree>
    <p:extLst>
      <p:ext uri="{BB962C8B-B14F-4D97-AF65-F5344CB8AC3E}">
        <p14:creationId xmlns:p14="http://schemas.microsoft.com/office/powerpoint/2010/main" val="42175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4" grpId="0"/>
      <p:bldP spid="75" grpId="0"/>
      <p:bldP spid="76" grpId="0"/>
      <p:bldP spid="77" grpId="0"/>
      <p:bldP spid="78" grpId="0"/>
      <p:bldP spid="79" grpId="0"/>
      <p:bldP spid="80" grpId="0"/>
      <p:bldP spid="81" grpId="0"/>
      <p:bldP spid="82" grpId="0"/>
      <p:bldP spid="83" grpId="0"/>
      <p:bldP spid="84" grpId="0"/>
      <p:bldP spid="85" grpId="0"/>
      <p:bldP spid="86"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6" name="Text Placeholder 3">
            <a:extLst>
              <a:ext uri="{FF2B5EF4-FFF2-40B4-BE49-F238E27FC236}">
                <a16:creationId xmlns:a16="http://schemas.microsoft.com/office/drawing/2014/main" id="{B64C031E-4F19-4233-88AC-C7E5CFC68302}"/>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solidFill>
                  <a:schemeClr val="tx1"/>
                </a:solidFill>
              </a:rPr>
              <a:t>ARM Introduction</a:t>
            </a:r>
          </a:p>
          <a:p>
            <a:pPr marL="285750" indent="-285750"/>
            <a:r>
              <a:rPr lang="en-GB" sz="2000" b="1" dirty="0"/>
              <a:t>Terraform Introduction</a:t>
            </a:r>
          </a:p>
          <a:p>
            <a:pPr marL="285750" indent="-285750"/>
            <a:r>
              <a:rPr lang="en-GB" sz="2000" b="1" dirty="0"/>
              <a:t>Injecting Parameters</a:t>
            </a:r>
          </a:p>
          <a:p>
            <a:pPr marL="285750" indent="-285750"/>
            <a:r>
              <a:rPr lang="en-GB" sz="2000" b="1" dirty="0"/>
              <a:t>Secure Infrastructure deployment</a:t>
            </a:r>
          </a:p>
          <a:p>
            <a:pPr marL="285750" indent="-285750"/>
            <a:r>
              <a:rPr lang="en-GB" sz="2000" b="1" dirty="0"/>
              <a:t>Questions</a:t>
            </a:r>
          </a:p>
        </p:txBody>
      </p:sp>
    </p:spTree>
    <p:extLst>
      <p:ext uri="{BB962C8B-B14F-4D97-AF65-F5344CB8AC3E}">
        <p14:creationId xmlns:p14="http://schemas.microsoft.com/office/powerpoint/2010/main" val="626253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a:t>
            </a:r>
            <a:r>
              <a:rPr kumimoji="0" lang="en-GB" sz="2400" b="0" i="0" u="none" strike="noStrike" kern="1200" cap="none" spc="0" normalizeH="0" baseline="0" noProof="0" dirty="0">
                <a:ln>
                  <a:noFill/>
                </a:ln>
                <a:solidFill>
                  <a:prstClr val="white"/>
                </a:solidFill>
                <a:effectLst/>
                <a:uLnTx/>
                <a:uFillTx/>
                <a:latin typeface="Calibri"/>
                <a:ea typeface="+mn-ea"/>
                <a:cs typeface="+mn-cs"/>
              </a:rPr>
              <a:t> Introduction to ARM </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12</a:t>
            </a:fld>
            <a:endParaRPr/>
          </a:p>
        </p:txBody>
      </p:sp>
      <p:pic>
        <p:nvPicPr>
          <p:cNvPr id="9" name="Picture 2" descr="Getting started: Deploying resources in Azure with ARM Templates">
            <a:extLst>
              <a:ext uri="{FF2B5EF4-FFF2-40B4-BE49-F238E27FC236}">
                <a16:creationId xmlns:a16="http://schemas.microsoft.com/office/drawing/2014/main" id="{8D2E5701-B1A9-4C1E-9CF5-841A9C77D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8" r="22070"/>
          <a:stretch/>
        </p:blipFill>
        <p:spPr bwMode="auto">
          <a:xfrm>
            <a:off x="4421881" y="1787967"/>
            <a:ext cx="3071747" cy="2822134"/>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77">
            <a:extLst>
              <a:ext uri="{FF2B5EF4-FFF2-40B4-BE49-F238E27FC236}">
                <a16:creationId xmlns:a16="http://schemas.microsoft.com/office/drawing/2014/main" id="{A502BA51-035F-4584-A58A-44527A014C13}"/>
              </a:ext>
            </a:extLst>
          </p:cNvPr>
          <p:cNvSpPr txBox="1"/>
          <p:nvPr/>
        </p:nvSpPr>
        <p:spPr>
          <a:xfrm>
            <a:off x="4075206" y="4425436"/>
            <a:ext cx="4052793" cy="68993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400" b="0" i="0" u="none" strike="noStrike" kern="1200" cap="none" spc="0" normalizeH="0" baseline="0" noProof="0" dirty="0">
                <a:ln>
                  <a:noFill/>
                </a:ln>
                <a:solidFill>
                  <a:schemeClr val="accent1"/>
                </a:solidFill>
                <a:effectLst/>
                <a:uLnTx/>
                <a:uFillTx/>
                <a:latin typeface="Ubuntu"/>
                <a:ea typeface="+mn-ea"/>
                <a:cs typeface="Ubuntu"/>
              </a:rPr>
              <a:t>ARM Templates</a:t>
            </a:r>
          </a:p>
        </p:txBody>
      </p:sp>
    </p:spTree>
    <p:extLst>
      <p:ext uri="{BB962C8B-B14F-4D97-AF65-F5344CB8AC3E}">
        <p14:creationId xmlns:p14="http://schemas.microsoft.com/office/powerpoint/2010/main" val="400500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a:t>
            </a:r>
            <a:r>
              <a:rPr kumimoji="0" lang="en-GB" sz="2400" b="0" i="0" u="none" strike="noStrike" kern="1200" cap="none" spc="0" normalizeH="0" baseline="0" noProof="0" dirty="0">
                <a:ln>
                  <a:noFill/>
                </a:ln>
                <a:solidFill>
                  <a:prstClr val="white"/>
                </a:solidFill>
                <a:effectLst/>
                <a:uLnTx/>
                <a:uFillTx/>
                <a:latin typeface="Calibri"/>
                <a:ea typeface="+mn-ea"/>
                <a:cs typeface="+mn-cs"/>
              </a:rPr>
              <a:t> What is ARM and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151580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A</a:t>
            </a:r>
            <a:r>
              <a:rPr kumimoji="0" lang="en-GB" sz="3200" b="0" i="0" u="none" strike="noStrike" kern="1200" cap="none" spc="0" normalizeH="0" baseline="0" noProof="0" dirty="0">
                <a:ln>
                  <a:noFill/>
                </a:ln>
                <a:solidFill>
                  <a:prstClr val="black"/>
                </a:solidFill>
                <a:effectLst/>
                <a:uLnTx/>
                <a:uFillTx/>
                <a:latin typeface="Ubuntu"/>
                <a:ea typeface="+mn-ea"/>
                <a:cs typeface="Ubuntu"/>
              </a:rPr>
              <a:t>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R</a:t>
            </a:r>
            <a:r>
              <a:rPr kumimoji="0" lang="en-GB" sz="3200" b="0" i="0" u="none" strike="noStrike" kern="1200" cap="none" spc="0" normalizeH="0" baseline="0" noProof="0" dirty="0">
                <a:ln>
                  <a:noFill/>
                </a:ln>
                <a:solidFill>
                  <a:prstClr val="black"/>
                </a:solidFill>
                <a:effectLst/>
                <a:uLnTx/>
                <a:uFillTx/>
                <a:latin typeface="Ubuntu"/>
                <a:ea typeface="+mn-ea"/>
                <a:cs typeface="Ubuntu"/>
              </a:rPr>
              <a:t>esource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M</a:t>
            </a:r>
            <a:r>
              <a:rPr kumimoji="0" lang="en-GB" sz="3200" b="0" i="0" u="none" strike="noStrike" kern="1200" cap="none" spc="0" normalizeH="0" baseline="0" noProof="0" dirty="0">
                <a:ln>
                  <a:noFill/>
                </a:ln>
                <a:solidFill>
                  <a:prstClr val="black"/>
                </a:solidFill>
                <a:effectLst/>
                <a:uLnTx/>
                <a:uFillTx/>
                <a:latin typeface="Ubuntu"/>
                <a:ea typeface="+mn-ea"/>
                <a:cs typeface="Ubuntu"/>
              </a:rPr>
              <a:t>anager</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ARM?</a:t>
            </a:r>
          </a:p>
        </p:txBody>
      </p:sp>
      <p:sp>
        <p:nvSpPr>
          <p:cNvPr id="13" name="object 77">
            <a:extLst>
              <a:ext uri="{FF2B5EF4-FFF2-40B4-BE49-F238E27FC236}">
                <a16:creationId xmlns:a16="http://schemas.microsoft.com/office/drawing/2014/main" id="{0D08BEA9-64AD-4B22-88B6-D7ADDFE10B49}"/>
              </a:ext>
            </a:extLst>
          </p:cNvPr>
          <p:cNvSpPr txBox="1"/>
          <p:nvPr/>
        </p:nvSpPr>
        <p:spPr>
          <a:xfrm>
            <a:off x="850102" y="3275166"/>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ARM Template?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80229" y="3798447"/>
            <a:ext cx="10495339" cy="149015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It is JSON file that describes services according to ARM Specification that will be created by Azure Resource Manager API</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13</a:t>
            </a:fld>
            <a:endParaRPr/>
          </a:p>
        </p:txBody>
      </p:sp>
      <p:pic>
        <p:nvPicPr>
          <p:cNvPr id="9" name="Picture 2" descr="Getting started: Deploying resources in Azure with ARM Templates">
            <a:extLst>
              <a:ext uri="{FF2B5EF4-FFF2-40B4-BE49-F238E27FC236}">
                <a16:creationId xmlns:a16="http://schemas.microsoft.com/office/drawing/2014/main" id="{B2D97C87-6A58-4A24-82AD-56144C9EF1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15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838200"/>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Is ARM Template alone?</a:t>
            </a:r>
          </a:p>
        </p:txBody>
      </p:sp>
      <p:sp>
        <p:nvSpPr>
          <p:cNvPr id="14" name="object 77">
            <a:extLst>
              <a:ext uri="{FF2B5EF4-FFF2-40B4-BE49-F238E27FC236}">
                <a16:creationId xmlns:a16="http://schemas.microsoft.com/office/drawing/2014/main" id="{CC2D18C4-87DF-47DD-8B40-660F215530E6}"/>
              </a:ext>
            </a:extLst>
          </p:cNvPr>
          <p:cNvSpPr txBox="1"/>
          <p:nvPr/>
        </p:nvSpPr>
        <p:spPr>
          <a:xfrm>
            <a:off x="1405184" y="167489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9" name="object 77">
            <a:extLst>
              <a:ext uri="{FF2B5EF4-FFF2-40B4-BE49-F238E27FC236}">
                <a16:creationId xmlns:a16="http://schemas.microsoft.com/office/drawing/2014/main" id="{D3D5BE88-C5AD-4571-880B-BA40181B491D}"/>
              </a:ext>
            </a:extLst>
          </p:cNvPr>
          <p:cNvSpPr txBox="1"/>
          <p:nvPr/>
        </p:nvSpPr>
        <p:spPr>
          <a:xfrm>
            <a:off x="1926713" y="1640554"/>
            <a:ext cx="9657138" cy="1577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Ubuntu"/>
                <a:ea typeface="+mn-ea"/>
                <a:cs typeface="Ubuntu"/>
              </a:rPr>
              <a:t>ARM Template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File naming convention: </a:t>
            </a:r>
            <a:r>
              <a:rPr kumimoji="0" lang="en-GB" sz="2400" b="1" i="1" u="none" strike="noStrike" kern="1200" cap="none" spc="0" normalizeH="0" baseline="0" noProof="0" dirty="0" err="1">
                <a:ln>
                  <a:noFill/>
                </a:ln>
                <a:solidFill>
                  <a:prstClr val="black"/>
                </a:solidFill>
                <a:effectLst/>
                <a:uLnTx/>
                <a:uFillTx/>
                <a:latin typeface="Ubuntu"/>
                <a:ea typeface="+mn-ea"/>
                <a:cs typeface="Ubuntu"/>
              </a:rPr>
              <a:t>azuredeploy.template.json</a:t>
            </a:r>
            <a:endParaRPr kumimoji="0" lang="en-GB" sz="2400" b="1" i="1" u="none" strike="noStrike" kern="1200" cap="none" spc="0" normalizeH="0" baseline="0" noProof="0" dirty="0">
              <a:ln>
                <a:noFill/>
              </a:ln>
              <a:solidFill>
                <a:prstClr val="black"/>
              </a:solidFill>
              <a:effectLst/>
              <a:uLnTx/>
              <a:uFillTx/>
              <a:latin typeface="Ubuntu"/>
              <a:ea typeface="+mn-ea"/>
              <a:cs typeface="Ubuntu"/>
            </a:endParaRPr>
          </a:p>
          <a:p>
            <a:pPr marL="12700" marR="0" lvl="0" algn="l" defTabSz="914400" rtl="0" eaLnBrk="1" fontAlgn="auto" latinLnBrk="0" hangingPunct="1">
              <a:lnSpc>
                <a:spcPct val="100000"/>
              </a:lnSpc>
              <a:spcBef>
                <a:spcPts val="100"/>
              </a:spcBef>
              <a:spcAft>
                <a:spcPts val="0"/>
              </a:spcAft>
              <a:buClrTx/>
              <a:buSzTx/>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Defines what we want to deploy and controls the way parameters are assigned to each resources</a:t>
            </a:r>
          </a:p>
        </p:txBody>
      </p:sp>
      <p:pic>
        <p:nvPicPr>
          <p:cNvPr id="10" name="Picture 2" descr="Image result for json file icon">
            <a:extLst>
              <a:ext uri="{FF2B5EF4-FFF2-40B4-BE49-F238E27FC236}">
                <a16:creationId xmlns:a16="http://schemas.microsoft.com/office/drawing/2014/main" id="{7CBF23A5-3B6E-4ABA-B070-96BE3DCE7F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58" y="1877856"/>
            <a:ext cx="680735" cy="680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json file icon">
            <a:extLst>
              <a:ext uri="{FF2B5EF4-FFF2-40B4-BE49-F238E27FC236}">
                <a16:creationId xmlns:a16="http://schemas.microsoft.com/office/drawing/2014/main" id="{1BFF901B-222C-483E-98B1-95FE0A7F25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58" y="3731045"/>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icons powershell script file">
            <a:extLst>
              <a:ext uri="{FF2B5EF4-FFF2-40B4-BE49-F238E27FC236}">
                <a16:creationId xmlns:a16="http://schemas.microsoft.com/office/drawing/2014/main" id="{8A28D6BA-5458-409B-86DA-0D0A011B8C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123" y="5168690"/>
            <a:ext cx="680735" cy="6807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F91C202-2FC9-4607-A0B8-F079C0604531}"/>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14</a:t>
            </a:fld>
            <a:endParaRPr/>
          </a:p>
        </p:txBody>
      </p:sp>
      <p:sp>
        <p:nvSpPr>
          <p:cNvPr id="19" name="object 77">
            <a:extLst>
              <a:ext uri="{FF2B5EF4-FFF2-40B4-BE49-F238E27FC236}">
                <a16:creationId xmlns:a16="http://schemas.microsoft.com/office/drawing/2014/main" id="{9B1FAFA7-F8F3-4DBF-B597-E581DCAB5B41}"/>
              </a:ext>
            </a:extLst>
          </p:cNvPr>
          <p:cNvSpPr txBox="1"/>
          <p:nvPr/>
        </p:nvSpPr>
        <p:spPr>
          <a:xfrm>
            <a:off x="1926713" y="4881475"/>
            <a:ext cx="9657138" cy="170046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1" u="none" strike="noStrike" kern="1200" cap="none" spc="0" normalizeH="0" baseline="0" noProof="0" dirty="0">
                <a:ln>
                  <a:noFill/>
                </a:ln>
                <a:solidFill>
                  <a:prstClr val="black"/>
                </a:solidFill>
                <a:effectLst/>
                <a:uLnTx/>
                <a:uFillTx/>
                <a:latin typeface="Ubuntu"/>
                <a:ea typeface="+mn-ea"/>
                <a:cs typeface="Ubuntu"/>
              </a:rPr>
              <a:t>Power-Shell Deployment Scripts + additional configuration</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executes PS1 command-lets that make deployment of ARM Template using ARM API</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20" name="object 77">
            <a:extLst>
              <a:ext uri="{FF2B5EF4-FFF2-40B4-BE49-F238E27FC236}">
                <a16:creationId xmlns:a16="http://schemas.microsoft.com/office/drawing/2014/main" id="{0AF4F85B-9240-4AC3-B228-A3C76EDC4FEF}"/>
              </a:ext>
            </a:extLst>
          </p:cNvPr>
          <p:cNvSpPr txBox="1"/>
          <p:nvPr/>
        </p:nvSpPr>
        <p:spPr>
          <a:xfrm>
            <a:off x="1926713" y="3550610"/>
            <a:ext cx="9657138" cy="12080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Ubuntu"/>
                <a:ea typeface="+mn-ea"/>
                <a:cs typeface="Ubuntu"/>
              </a:rPr>
              <a:t>Parameter file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File naming convention: </a:t>
            </a:r>
            <a:r>
              <a:rPr kumimoji="0" lang="en-GB" sz="2400" b="1" i="1" u="none" strike="noStrike" kern="1200" cap="none" spc="0" normalizeH="0" baseline="0" noProof="0" dirty="0" err="1">
                <a:ln>
                  <a:noFill/>
                </a:ln>
                <a:solidFill>
                  <a:prstClr val="black"/>
                </a:solidFill>
                <a:effectLst/>
                <a:uLnTx/>
                <a:uFillTx/>
                <a:latin typeface="Ubuntu"/>
                <a:ea typeface="+mn-ea"/>
                <a:cs typeface="Ubuntu"/>
              </a:rPr>
              <a:t>azuredeploy.parameters.json</a:t>
            </a:r>
            <a:endParaRPr kumimoji="0" lang="en-GB" sz="2400" b="1" i="1" u="none" strike="noStrike" kern="1200" cap="none" spc="0" normalizeH="0" baseline="0" noProof="0" dirty="0">
              <a:ln>
                <a:noFill/>
              </a:ln>
              <a:solidFill>
                <a:prstClr val="black"/>
              </a:solidFill>
              <a:effectLst/>
              <a:uLnTx/>
              <a:uFillTx/>
              <a:latin typeface="Ubuntu"/>
              <a:ea typeface="+mn-ea"/>
              <a:cs typeface="Ubuntu"/>
            </a:endParaRPr>
          </a:p>
          <a:p>
            <a:pPr marL="12700" marR="0" lvl="0" algn="l" defTabSz="914400" rtl="0" eaLnBrk="1" fontAlgn="auto" latinLnBrk="0" hangingPunct="1">
              <a:lnSpc>
                <a:spcPct val="100000"/>
              </a:lnSpc>
              <a:spcBef>
                <a:spcPts val="100"/>
              </a:spcBef>
              <a:spcAft>
                <a:spcPts val="0"/>
              </a:spcAft>
              <a:buClrTx/>
              <a:buSzTx/>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Defines the parameters that will be passed into ARM Template</a:t>
            </a:r>
          </a:p>
        </p:txBody>
      </p:sp>
      <p:pic>
        <p:nvPicPr>
          <p:cNvPr id="22" name="Picture 2" descr="Getting started: Deploying resources in Azure with ARM Templates">
            <a:extLst>
              <a:ext uri="{FF2B5EF4-FFF2-40B4-BE49-F238E27FC236}">
                <a16:creationId xmlns:a16="http://schemas.microsoft.com/office/drawing/2014/main" id="{57EA7C83-74C3-4876-B85E-7CE69F7BC0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807573" y="118582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Resource Deployment Flow</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2050" name="Picture 2" descr="Image result for json file icon">
            <a:extLst>
              <a:ext uri="{FF2B5EF4-FFF2-40B4-BE49-F238E27FC236}">
                <a16:creationId xmlns:a16="http://schemas.microsoft.com/office/drawing/2014/main" id="{30FA7536-2C36-4C07-9DBB-D7B602BDB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219" y="2398955"/>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json file icon">
            <a:extLst>
              <a:ext uri="{FF2B5EF4-FFF2-40B4-BE49-F238E27FC236}">
                <a16:creationId xmlns:a16="http://schemas.microsoft.com/office/drawing/2014/main" id="{1BFD5C55-A545-4778-8765-5CE4B414A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052" y="3649709"/>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cons powershell script file">
            <a:extLst>
              <a:ext uri="{FF2B5EF4-FFF2-40B4-BE49-F238E27FC236}">
                <a16:creationId xmlns:a16="http://schemas.microsoft.com/office/drawing/2014/main" id="{AFB096BD-7AA4-4589-8CD3-D80D2D43A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01" y="3027239"/>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9DDC2D-7620-4020-A2DA-2AA48B7C2CD9}"/>
              </a:ext>
            </a:extLst>
          </p:cNvPr>
          <p:cNvSpPr txBox="1"/>
          <p:nvPr/>
        </p:nvSpPr>
        <p:spPr>
          <a:xfrm>
            <a:off x="807573" y="2338320"/>
            <a:ext cx="1981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ARM Template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1, Resource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N)</a:t>
            </a:r>
          </a:p>
        </p:txBody>
      </p:sp>
      <p:sp>
        <p:nvSpPr>
          <p:cNvPr id="15" name="TextBox 14">
            <a:extLst>
              <a:ext uri="{FF2B5EF4-FFF2-40B4-BE49-F238E27FC236}">
                <a16:creationId xmlns:a16="http://schemas.microsoft.com/office/drawing/2014/main" id="{2D7F04C9-4A00-41D1-A94E-81AADA3DCB81}"/>
              </a:ext>
            </a:extLst>
          </p:cNvPr>
          <p:cNvSpPr txBox="1"/>
          <p:nvPr/>
        </p:nvSpPr>
        <p:spPr>
          <a:xfrm>
            <a:off x="821749" y="3998443"/>
            <a:ext cx="2057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ARM Parameter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Prod</a:t>
            </a:r>
          </a:p>
        </p:txBody>
      </p:sp>
      <p:sp>
        <p:nvSpPr>
          <p:cNvPr id="16" name="TextBox 15">
            <a:extLst>
              <a:ext uri="{FF2B5EF4-FFF2-40B4-BE49-F238E27FC236}">
                <a16:creationId xmlns:a16="http://schemas.microsoft.com/office/drawing/2014/main" id="{AD295C54-EB8B-4B5A-9A3A-E002925C9E05}"/>
              </a:ext>
            </a:extLst>
          </p:cNvPr>
          <p:cNvSpPr txBox="1"/>
          <p:nvPr/>
        </p:nvSpPr>
        <p:spPr>
          <a:xfrm>
            <a:off x="4631749" y="4106232"/>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Deployment script</a:t>
            </a:r>
          </a:p>
        </p:txBody>
      </p:sp>
      <p:sp>
        <p:nvSpPr>
          <p:cNvPr id="17" name="TextBox 16">
            <a:extLst>
              <a:ext uri="{FF2B5EF4-FFF2-40B4-BE49-F238E27FC236}">
                <a16:creationId xmlns:a16="http://schemas.microsoft.com/office/drawing/2014/main" id="{C7865DE6-CA7C-4BAF-BC62-10DF44C99C98}"/>
              </a:ext>
            </a:extLst>
          </p:cNvPr>
          <p:cNvSpPr txBox="1"/>
          <p:nvPr/>
        </p:nvSpPr>
        <p:spPr>
          <a:xfrm>
            <a:off x="4229651" y="3014777"/>
            <a:ext cx="53340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8" name="TextBox 17">
            <a:extLst>
              <a:ext uri="{FF2B5EF4-FFF2-40B4-BE49-F238E27FC236}">
                <a16:creationId xmlns:a16="http://schemas.microsoft.com/office/drawing/2014/main" id="{A90CF591-C204-4CF8-B242-E1D650D4EA55}"/>
              </a:ext>
            </a:extLst>
          </p:cNvPr>
          <p:cNvSpPr txBox="1"/>
          <p:nvPr/>
        </p:nvSpPr>
        <p:spPr>
          <a:xfrm>
            <a:off x="6689149" y="2998828"/>
            <a:ext cx="13716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black"/>
                </a:solidFill>
                <a:effectLst/>
                <a:uLnTx/>
                <a:uFillTx/>
                <a:latin typeface="Calibri"/>
                <a:ea typeface="+mn-ea"/>
                <a:cs typeface="+mn-cs"/>
              </a:rPr>
              <a:t>=&gt;</a:t>
            </a:r>
          </a:p>
        </p:txBody>
      </p:sp>
      <p:pic>
        <p:nvPicPr>
          <p:cNvPr id="2054" name="Picture 6" descr="Image result for arm resource manager icon">
            <a:extLst>
              <a:ext uri="{FF2B5EF4-FFF2-40B4-BE49-F238E27FC236}">
                <a16:creationId xmlns:a16="http://schemas.microsoft.com/office/drawing/2014/main" id="{9B10EFA6-4887-49E1-A622-6E20A696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2519" y="2861238"/>
            <a:ext cx="1403563" cy="14035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BB0DCEF-9308-42A8-8BC7-857B84C244DE}"/>
              </a:ext>
            </a:extLst>
          </p:cNvPr>
          <p:cNvSpPr txBox="1"/>
          <p:nvPr/>
        </p:nvSpPr>
        <p:spPr>
          <a:xfrm>
            <a:off x="7231467" y="4531843"/>
            <a:ext cx="4096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1, Resource 2, Resource N)</a:t>
            </a:r>
          </a:p>
        </p:txBody>
      </p:sp>
      <p:sp>
        <p:nvSpPr>
          <p:cNvPr id="20" name="TextBox 19">
            <a:extLst>
              <a:ext uri="{FF2B5EF4-FFF2-40B4-BE49-F238E27FC236}">
                <a16:creationId xmlns:a16="http://schemas.microsoft.com/office/drawing/2014/main" id="{9034FF0F-3F7A-4503-8DC8-416F03E7121C}"/>
              </a:ext>
            </a:extLst>
          </p:cNvPr>
          <p:cNvSpPr txBox="1"/>
          <p:nvPr/>
        </p:nvSpPr>
        <p:spPr>
          <a:xfrm>
            <a:off x="8179983" y="2506946"/>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Group</a:t>
            </a:r>
          </a:p>
        </p:txBody>
      </p:sp>
      <p:sp>
        <p:nvSpPr>
          <p:cNvPr id="21" name="Left Brace 20">
            <a:extLst>
              <a:ext uri="{FF2B5EF4-FFF2-40B4-BE49-F238E27FC236}">
                <a16:creationId xmlns:a16="http://schemas.microsoft.com/office/drawing/2014/main" id="{3DDE1F62-D7C2-4E54-BAA9-4C9F1373AAF6}"/>
              </a:ext>
            </a:extLst>
          </p:cNvPr>
          <p:cNvSpPr/>
          <p:nvPr/>
        </p:nvSpPr>
        <p:spPr>
          <a:xfrm rot="5400000">
            <a:off x="8913675" y="2730606"/>
            <a:ext cx="267728" cy="35092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7CBE2AE9-3A3C-4324-9301-334AE1886121}"/>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15</a:t>
            </a:fld>
            <a:endParaRPr/>
          </a:p>
        </p:txBody>
      </p:sp>
      <p:pic>
        <p:nvPicPr>
          <p:cNvPr id="22" name="Picture 2" descr="Getting started: Deploying resources in Azure with ARM Templates">
            <a:extLst>
              <a:ext uri="{FF2B5EF4-FFF2-40B4-BE49-F238E27FC236}">
                <a16:creationId xmlns:a16="http://schemas.microsoft.com/office/drawing/2014/main" id="{2BAD5319-70B2-4900-93C4-609DEE20CD2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0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18" grpId="0"/>
      <p:bldP spid="19" grpId="0"/>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188513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ARM Template?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4000" b="0" i="0" u="none" strike="noStrike" kern="1200" cap="none" spc="0" normalizeH="0" baseline="0" noProof="0">
              <a:ln>
                <a:noFill/>
              </a:ln>
              <a:solidFill>
                <a:srgbClr val="92D050"/>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4000" b="0" i="0" u="none" strike="noStrike" kern="1200" cap="none" spc="0" normalizeH="0" baseline="0" noProof="0">
              <a:ln>
                <a:noFill/>
              </a:ln>
              <a:solidFill>
                <a:srgbClr val="92D050"/>
              </a:solidFill>
              <a:effectLst/>
              <a:uLnTx/>
              <a:uFillTx/>
              <a:latin typeface="Ubuntu"/>
              <a:ea typeface="+mn-ea"/>
              <a:cs typeface="Ubuntu"/>
            </a:endParaRP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2466369" y="1981200"/>
            <a:ext cx="754380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"$schema": "https://schema.management.azure.com/schemas/2015-01-01/</a:t>
            </a:r>
            <a:r>
              <a:rPr kumimoji="0" lang="en-GB" sz="1800" b="0" i="0" u="none" strike="noStrike" kern="1200" cap="none" spc="0" normalizeH="0" baseline="0" noProof="0" dirty="0" err="1">
                <a:ln>
                  <a:noFill/>
                </a:ln>
                <a:solidFill>
                  <a:prstClr val="black"/>
                </a:solidFill>
                <a:effectLst/>
                <a:uLnTx/>
                <a:uFillTx/>
                <a:latin typeface="Calibri"/>
                <a:ea typeface="+mn-ea"/>
                <a:cs typeface="+mn-cs"/>
              </a:rPr>
              <a:t>deploymentTemplate.json</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contentVersion</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apiProfile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"parameters":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"variables":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"functions":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"resources":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"outputs":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1" name="Picture 2" descr="Image result for json file icon">
            <a:extLst>
              <a:ext uri="{FF2B5EF4-FFF2-40B4-BE49-F238E27FC236}">
                <a16:creationId xmlns:a16="http://schemas.microsoft.com/office/drawing/2014/main" id="{FE232BE6-8102-4BD2-A526-57FEC7ADD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7362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9BCEED21-EB87-4741-9B03-101769A61709}"/>
              </a:ext>
            </a:extLst>
          </p:cNvPr>
          <p:cNvSpPr/>
          <p:nvPr/>
        </p:nvSpPr>
        <p:spPr>
          <a:xfrm>
            <a:off x="1828799" y="1981200"/>
            <a:ext cx="332769" cy="313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00F05C05-D041-4D4A-A421-11FC7FAD08EE}"/>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16</a:t>
            </a:fld>
            <a:endParaRPr/>
          </a:p>
        </p:txBody>
      </p:sp>
      <p:pic>
        <p:nvPicPr>
          <p:cNvPr id="10" name="Picture 2" descr="Getting started: Deploying resources in Azure with ARM Templates">
            <a:extLst>
              <a:ext uri="{FF2B5EF4-FFF2-40B4-BE49-F238E27FC236}">
                <a16:creationId xmlns:a16="http://schemas.microsoft.com/office/drawing/2014/main" id="{AA17D977-37DB-42F6-90FE-D9450DFA369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43983A5-D624-41AD-8731-64E5F4CA08A7}"/>
              </a:ext>
            </a:extLst>
          </p:cNvPr>
          <p:cNvSpPr/>
          <p:nvPr/>
        </p:nvSpPr>
        <p:spPr>
          <a:xfrm rot="10800000">
            <a:off x="4544030" y="3429000"/>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E3466D89-0750-4026-9DDA-41375B13C311}"/>
              </a:ext>
            </a:extLst>
          </p:cNvPr>
          <p:cNvSpPr/>
          <p:nvPr/>
        </p:nvSpPr>
        <p:spPr>
          <a:xfrm rot="10800000">
            <a:off x="4544029" y="3711913"/>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20561430-0D57-48FF-A3F4-85EA168A99BF}"/>
              </a:ext>
            </a:extLst>
          </p:cNvPr>
          <p:cNvSpPr/>
          <p:nvPr/>
        </p:nvSpPr>
        <p:spPr>
          <a:xfrm rot="10800000">
            <a:off x="4538733" y="3994826"/>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C1F153B9-CE27-452D-9DE5-4D542F0958DC}"/>
              </a:ext>
            </a:extLst>
          </p:cNvPr>
          <p:cNvSpPr/>
          <p:nvPr/>
        </p:nvSpPr>
        <p:spPr>
          <a:xfrm rot="10800000">
            <a:off x="4538732" y="4260748"/>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269570A0-F334-44DE-8A55-E9017D4D8B01}"/>
              </a:ext>
            </a:extLst>
          </p:cNvPr>
          <p:cNvSpPr/>
          <p:nvPr/>
        </p:nvSpPr>
        <p:spPr>
          <a:xfrm rot="10800000">
            <a:off x="4525797" y="4524587"/>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36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5" grpId="0" animBg="1"/>
      <p:bldP spid="15" grpId="1" animBg="1"/>
      <p:bldP spid="16" grpId="0" animBg="1"/>
      <p:bldP spid="16" grpId="1"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kern="0" dirty="0">
                <a:solidFill>
                  <a:prstClr val="white"/>
                </a:solidFill>
              </a:rPr>
              <a:t>Intro to 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Real World ARM Template Example – Blob</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7" name="Picture 6">
            <a:extLst>
              <a:ext uri="{FF2B5EF4-FFF2-40B4-BE49-F238E27FC236}">
                <a16:creationId xmlns:a16="http://schemas.microsoft.com/office/drawing/2014/main" id="{A9FC0E94-EE2E-4E83-8589-699E88CC94B0}"/>
              </a:ext>
            </a:extLst>
          </p:cNvPr>
          <p:cNvPicPr>
            <a:picLocks noChangeAspect="1"/>
          </p:cNvPicPr>
          <p:nvPr/>
        </p:nvPicPr>
        <p:blipFill>
          <a:blip r:embed="rId3"/>
          <a:stretch>
            <a:fillRect/>
          </a:stretch>
        </p:blipFill>
        <p:spPr>
          <a:xfrm>
            <a:off x="1981200" y="1646589"/>
            <a:ext cx="5638800" cy="4660118"/>
          </a:xfrm>
          <a:prstGeom prst="rect">
            <a:avLst/>
          </a:prstGeom>
        </p:spPr>
      </p:pic>
      <p:cxnSp>
        <p:nvCxnSpPr>
          <p:cNvPr id="3" name="Straight Arrow Connector 2">
            <a:extLst>
              <a:ext uri="{FF2B5EF4-FFF2-40B4-BE49-F238E27FC236}">
                <a16:creationId xmlns:a16="http://schemas.microsoft.com/office/drawing/2014/main" id="{E6750899-EEF7-48CB-8B15-CB3E65BCE2FF}"/>
              </a:ext>
            </a:extLst>
          </p:cNvPr>
          <p:cNvCxnSpPr>
            <a:cxnSpLocks/>
            <a:stCxn id="10" idx="1"/>
            <a:endCxn id="19" idx="3"/>
          </p:cNvCxnSpPr>
          <p:nvPr/>
        </p:nvCxnSpPr>
        <p:spPr>
          <a:xfrm flipH="1" flipV="1">
            <a:off x="7512049" y="2615152"/>
            <a:ext cx="1068413" cy="50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object 77">
            <a:extLst>
              <a:ext uri="{FF2B5EF4-FFF2-40B4-BE49-F238E27FC236}">
                <a16:creationId xmlns:a16="http://schemas.microsoft.com/office/drawing/2014/main" id="{4D4FD09E-9A62-4963-94F3-A6EC5011CC4B}"/>
              </a:ext>
            </a:extLst>
          </p:cNvPr>
          <p:cNvSpPr txBox="1"/>
          <p:nvPr/>
        </p:nvSpPr>
        <p:spPr>
          <a:xfrm>
            <a:off x="8580462" y="2367551"/>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Input parameters</a:t>
            </a:r>
          </a:p>
        </p:txBody>
      </p:sp>
      <p:sp>
        <p:nvSpPr>
          <p:cNvPr id="11" name="object 77">
            <a:extLst>
              <a:ext uri="{FF2B5EF4-FFF2-40B4-BE49-F238E27FC236}">
                <a16:creationId xmlns:a16="http://schemas.microsoft.com/office/drawing/2014/main" id="{3FA61165-D33C-4FAB-923F-EC01169D58F3}"/>
              </a:ext>
            </a:extLst>
          </p:cNvPr>
          <p:cNvSpPr txBox="1"/>
          <p:nvPr/>
        </p:nvSpPr>
        <p:spPr>
          <a:xfrm>
            <a:off x="8591549" y="4185629"/>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Resources</a:t>
            </a:r>
          </a:p>
        </p:txBody>
      </p:sp>
      <p:cxnSp>
        <p:nvCxnSpPr>
          <p:cNvPr id="12" name="Straight Arrow Connector 11">
            <a:extLst>
              <a:ext uri="{FF2B5EF4-FFF2-40B4-BE49-F238E27FC236}">
                <a16:creationId xmlns:a16="http://schemas.microsoft.com/office/drawing/2014/main" id="{614FDD31-26C9-481B-AF9B-D68D76A2E27C}"/>
              </a:ext>
            </a:extLst>
          </p:cNvPr>
          <p:cNvCxnSpPr>
            <a:cxnSpLocks/>
            <a:stCxn id="11" idx="1"/>
            <a:endCxn id="20" idx="3"/>
          </p:cNvCxnSpPr>
          <p:nvPr/>
        </p:nvCxnSpPr>
        <p:spPr>
          <a:xfrm flipH="1">
            <a:off x="7512049" y="4438263"/>
            <a:ext cx="1079500" cy="1107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object 77">
            <a:extLst>
              <a:ext uri="{FF2B5EF4-FFF2-40B4-BE49-F238E27FC236}">
                <a16:creationId xmlns:a16="http://schemas.microsoft.com/office/drawing/2014/main" id="{8EE41E5E-31E6-4150-9AA1-16B51F2B02C4}"/>
              </a:ext>
            </a:extLst>
          </p:cNvPr>
          <p:cNvSpPr txBox="1"/>
          <p:nvPr/>
        </p:nvSpPr>
        <p:spPr>
          <a:xfrm>
            <a:off x="8585199" y="54750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Outputs</a:t>
            </a:r>
          </a:p>
        </p:txBody>
      </p:sp>
      <p:cxnSp>
        <p:nvCxnSpPr>
          <p:cNvPr id="16" name="Straight Arrow Connector 15">
            <a:extLst>
              <a:ext uri="{FF2B5EF4-FFF2-40B4-BE49-F238E27FC236}">
                <a16:creationId xmlns:a16="http://schemas.microsoft.com/office/drawing/2014/main" id="{29A8A7FD-959F-479C-AE5F-1A8A67C2FA1B}"/>
              </a:ext>
            </a:extLst>
          </p:cNvPr>
          <p:cNvCxnSpPr>
            <a:cxnSpLocks/>
            <a:stCxn id="15" idx="1"/>
            <a:endCxn id="4" idx="3"/>
          </p:cNvCxnSpPr>
          <p:nvPr/>
        </p:nvCxnSpPr>
        <p:spPr>
          <a:xfrm flipH="1">
            <a:off x="7512049" y="5727701"/>
            <a:ext cx="107315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object 77">
            <a:extLst>
              <a:ext uri="{FF2B5EF4-FFF2-40B4-BE49-F238E27FC236}">
                <a16:creationId xmlns:a16="http://schemas.microsoft.com/office/drawing/2014/main" id="{AB581BA6-46CC-4899-A6A0-D46EE9511D53}"/>
              </a:ext>
            </a:extLst>
          </p:cNvPr>
          <p:cNvSpPr txBox="1"/>
          <p:nvPr/>
        </p:nvSpPr>
        <p:spPr>
          <a:xfrm>
            <a:off x="8580463" y="312545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Variables</a:t>
            </a:r>
          </a:p>
        </p:txBody>
      </p:sp>
      <p:cxnSp>
        <p:nvCxnSpPr>
          <p:cNvPr id="18" name="Straight Arrow Connector 17">
            <a:extLst>
              <a:ext uri="{FF2B5EF4-FFF2-40B4-BE49-F238E27FC236}">
                <a16:creationId xmlns:a16="http://schemas.microsoft.com/office/drawing/2014/main" id="{6651020C-B259-4EB8-A8B8-CEDFAEB6F292}"/>
              </a:ext>
            </a:extLst>
          </p:cNvPr>
          <p:cNvCxnSpPr>
            <a:cxnSpLocks/>
            <a:stCxn id="17" idx="1"/>
            <a:endCxn id="21" idx="3"/>
          </p:cNvCxnSpPr>
          <p:nvPr/>
        </p:nvCxnSpPr>
        <p:spPr>
          <a:xfrm flipH="1">
            <a:off x="7512049" y="3378084"/>
            <a:ext cx="1068414"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 name="Slide Number Placeholder 1">
            <a:extLst>
              <a:ext uri="{FF2B5EF4-FFF2-40B4-BE49-F238E27FC236}">
                <a16:creationId xmlns:a16="http://schemas.microsoft.com/office/drawing/2014/main" id="{8DF51BDE-EEAD-47E4-9FE8-28805D42CA1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17</a:t>
            </a:fld>
            <a:endParaRPr/>
          </a:p>
        </p:txBody>
      </p:sp>
      <p:sp>
        <p:nvSpPr>
          <p:cNvPr id="4" name="Rectangle 3">
            <a:extLst>
              <a:ext uri="{FF2B5EF4-FFF2-40B4-BE49-F238E27FC236}">
                <a16:creationId xmlns:a16="http://schemas.microsoft.com/office/drawing/2014/main" id="{E8CA362A-EF39-4AB9-9779-068530E5F642}"/>
              </a:ext>
            </a:extLst>
          </p:cNvPr>
          <p:cNvSpPr/>
          <p:nvPr/>
        </p:nvSpPr>
        <p:spPr>
          <a:xfrm>
            <a:off x="2447318" y="5314955"/>
            <a:ext cx="5064731" cy="825492"/>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914C1A7-134E-45B2-8348-7A6936E843C4}"/>
              </a:ext>
            </a:extLst>
          </p:cNvPr>
          <p:cNvSpPr/>
          <p:nvPr/>
        </p:nvSpPr>
        <p:spPr>
          <a:xfrm>
            <a:off x="2447317" y="2057849"/>
            <a:ext cx="5064732" cy="1114606"/>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BC86EE-A5EA-4255-8456-925489970517}"/>
              </a:ext>
            </a:extLst>
          </p:cNvPr>
          <p:cNvSpPr/>
          <p:nvPr/>
        </p:nvSpPr>
        <p:spPr>
          <a:xfrm>
            <a:off x="2447318" y="3583715"/>
            <a:ext cx="5064731" cy="1731240"/>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6F8ACF9-42C6-4126-A5CC-AB31716805F5}"/>
              </a:ext>
            </a:extLst>
          </p:cNvPr>
          <p:cNvSpPr/>
          <p:nvPr/>
        </p:nvSpPr>
        <p:spPr>
          <a:xfrm>
            <a:off x="2447318" y="3172455"/>
            <a:ext cx="5064731" cy="411258"/>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2" descr="Getting started: Deploying resources in Azure with ARM Templates">
            <a:extLst>
              <a:ext uri="{FF2B5EF4-FFF2-40B4-BE49-F238E27FC236}">
                <a16:creationId xmlns:a16="http://schemas.microsoft.com/office/drawing/2014/main" id="{2BD714F0-E23D-48BB-BF2D-25EFDEAE279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5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7" grpId="0"/>
      <p:bldP spid="4"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Expression Language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33399" y="432985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Examples of Expressions</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Expressions</a:t>
            </a:r>
          </a:p>
        </p:txBody>
      </p:sp>
      <p:sp>
        <p:nvSpPr>
          <p:cNvPr id="9" name="object 77">
            <a:extLst>
              <a:ext uri="{FF2B5EF4-FFF2-40B4-BE49-F238E27FC236}">
                <a16:creationId xmlns:a16="http://schemas.microsoft.com/office/drawing/2014/main" id="{14DD02EB-5A70-4AA0-AE2E-B656AA27EC3F}"/>
              </a:ext>
            </a:extLst>
          </p:cNvPr>
          <p:cNvSpPr txBox="1"/>
          <p:nvPr/>
        </p:nvSpPr>
        <p:spPr>
          <a:xfrm>
            <a:off x="598703" y="1470379"/>
            <a:ext cx="9668036" cy="2662267"/>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Used in variables, functions, can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All expressions are wrapped in square brackets “[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Syntax is specified in MS Documentation (allowed functions)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mn-cs"/>
              </a:rPr>
              <a:t>The value of the expression is evaluated when the template is deployed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mn-cs"/>
              </a:rPr>
              <a:t>An expression must on of the defined types: string, integer, </a:t>
            </a:r>
            <a:r>
              <a:rPr kumimoji="0" lang="en-GB" sz="2400" b="0" i="0" u="none" strike="noStrike" kern="1200" cap="none" spc="0" normalizeH="0" baseline="0" noProof="0" dirty="0" err="1">
                <a:ln>
                  <a:noFill/>
                </a:ln>
                <a:solidFill>
                  <a:prstClr val="black"/>
                </a:solidFill>
                <a:effectLst/>
                <a:uLnTx/>
                <a:uFillTx/>
                <a:latin typeface="Ubuntu"/>
                <a:ea typeface="+mn-ea"/>
                <a:cs typeface="+mn-cs"/>
              </a:rPr>
              <a:t>boolean</a:t>
            </a:r>
            <a:r>
              <a:rPr kumimoji="0" lang="en-GB" sz="2400" b="0" i="0" u="none" strike="noStrike" kern="1200" cap="none" spc="0" normalizeH="0" baseline="0" noProof="0" dirty="0">
                <a:ln>
                  <a:noFill/>
                </a:ln>
                <a:solidFill>
                  <a:prstClr val="black"/>
                </a:solidFill>
                <a:effectLst/>
                <a:uLnTx/>
                <a:uFillTx/>
                <a:latin typeface="Ubuntu"/>
                <a:ea typeface="+mn-ea"/>
                <a:cs typeface="+mn-cs"/>
              </a:rPr>
              <a:t>, array, or object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A template expression can't exceed 24,576 characters.</a:t>
            </a:r>
            <a:endParaRPr kumimoji="0" lang="en-GB" sz="2400" b="0" i="0" u="none" strike="noStrike" kern="1200" cap="none" spc="0" normalizeH="0" baseline="0" noProof="0" dirty="0">
              <a:ln>
                <a:noFill/>
              </a:ln>
              <a:solidFill>
                <a:prstClr val="black"/>
              </a:solidFill>
              <a:effectLst/>
              <a:uLnTx/>
              <a:uFillTx/>
              <a:latin typeface="Ubuntu"/>
              <a:ea typeface="+mn-ea"/>
              <a:cs typeface="+mn-cs"/>
            </a:endParaRPr>
          </a:p>
        </p:txBody>
      </p:sp>
      <p:sp>
        <p:nvSpPr>
          <p:cNvPr id="10" name="object 77">
            <a:extLst>
              <a:ext uri="{FF2B5EF4-FFF2-40B4-BE49-F238E27FC236}">
                <a16:creationId xmlns:a16="http://schemas.microsoft.com/office/drawing/2014/main" id="{9EC5A55B-EEF2-44DA-A04C-2C1FEDE13C05}"/>
              </a:ext>
            </a:extLst>
          </p:cNvPr>
          <p:cNvSpPr txBox="1"/>
          <p:nvPr/>
        </p:nvSpPr>
        <p:spPr>
          <a:xfrm>
            <a:off x="533399" y="4992335"/>
            <a:ext cx="9668036" cy="115929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a:t>
            </a:r>
            <a:r>
              <a:rPr kumimoji="0" lang="en-GB" sz="1800" b="1" i="0" u="none" strike="noStrike" kern="1200" cap="none" spc="0" normalizeH="0" baseline="0" noProof="0" dirty="0" err="1">
                <a:ln>
                  <a:noFill/>
                </a:ln>
                <a:solidFill>
                  <a:prstClr val="black"/>
                </a:solidFill>
                <a:effectLst/>
                <a:uLnTx/>
                <a:uFillTx/>
                <a:latin typeface="Calibri"/>
                <a:ea typeface="+mn-ea"/>
                <a:cs typeface="+mn-cs"/>
              </a:rPr>
              <a:t>resourceGroup</a:t>
            </a:r>
            <a:r>
              <a:rPr kumimoji="0" lang="en-GB" sz="1800" b="1" i="0" u="none" strike="noStrike" kern="1200" cap="none" spc="0" normalizeH="0" baseline="0" noProof="0" dirty="0">
                <a:ln>
                  <a:noFill/>
                </a:ln>
                <a:solidFill>
                  <a:prstClr val="black"/>
                </a:solidFill>
                <a:effectLst/>
                <a:uLnTx/>
                <a:uFillTx/>
                <a:latin typeface="Calibri"/>
                <a:ea typeface="+mn-ea"/>
                <a:cs typeface="+mn-cs"/>
              </a:rPr>
              <a:t>().location]</a:t>
            </a:r>
          </a:p>
          <a:p>
            <a:pPr marL="12700">
              <a:spcBef>
                <a:spcPts val="100"/>
              </a:spcBef>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[parameters(‘</a:t>
            </a:r>
            <a:r>
              <a:rPr kumimoji="0" lang="en-GB" sz="1800" b="1" i="0" u="none" strike="noStrike" kern="1200" cap="none" spc="0" normalizeH="0" baseline="0" noProof="0" dirty="0" err="1">
                <a:ln>
                  <a:noFill/>
                </a:ln>
                <a:solidFill>
                  <a:prstClr val="black"/>
                </a:solidFill>
                <a:effectLst/>
                <a:uLnTx/>
                <a:uFillTx/>
                <a:latin typeface="Calibri"/>
                <a:ea typeface="+mn-ea"/>
                <a:cs typeface="+mn-cs"/>
              </a:rPr>
              <a:t>parameter_name</a:t>
            </a:r>
            <a:r>
              <a:rPr kumimoji="0" lang="en-GB" sz="1800" b="1" i="0" u="none" strike="noStrike" kern="1200" cap="none" spc="0" normalizeH="0" baseline="0" noProof="0" dirty="0">
                <a:ln>
                  <a:noFill/>
                </a:ln>
                <a:solidFill>
                  <a:prstClr val="black"/>
                </a:solidFill>
                <a:effectLst/>
                <a:uLnTx/>
                <a:uFillTx/>
                <a:latin typeface="Calibri"/>
                <a:ea typeface="+mn-ea"/>
                <a:cs typeface="+mn-cs"/>
              </a:rPr>
              <a:t>’)]</a:t>
            </a:r>
          </a:p>
          <a:p>
            <a:pPr marL="12700">
              <a:spcBef>
                <a:spcPts val="100"/>
              </a:spcBef>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[variables(‘</a:t>
            </a:r>
            <a:r>
              <a:rPr kumimoji="0" lang="en-GB" sz="1800" b="1" i="0" u="none" strike="noStrike" kern="1200" cap="none" spc="0" normalizeH="0" baseline="0" noProof="0" dirty="0" err="1">
                <a:ln>
                  <a:noFill/>
                </a:ln>
                <a:solidFill>
                  <a:prstClr val="black"/>
                </a:solidFill>
                <a:effectLst/>
                <a:uLnTx/>
                <a:uFillTx/>
                <a:latin typeface="Calibri"/>
                <a:ea typeface="+mn-ea"/>
                <a:cs typeface="+mn-cs"/>
              </a:rPr>
              <a:t>variable_name</a:t>
            </a:r>
            <a:r>
              <a:rPr kumimoji="0" lang="en-GB" sz="1800" b="1" i="0" u="none" strike="noStrike" kern="1200" cap="none" spc="0" normalizeH="0" baseline="0" noProof="0" dirty="0">
                <a:ln>
                  <a:noFill/>
                </a:ln>
                <a:solidFill>
                  <a:prstClr val="black"/>
                </a:solidFill>
                <a:effectLst/>
                <a:uLnTx/>
                <a:uFillTx/>
                <a:latin typeface="Calibri"/>
                <a:ea typeface="+mn-ea"/>
                <a:cs typeface="+mn-cs"/>
              </a:rPr>
              <a:t>’)]</a:t>
            </a:r>
            <a:endParaRPr lang="en-GB" dirty="0">
              <a:solidFill>
                <a:prstClr val="black"/>
              </a:solidFill>
              <a:latin typeface="Calibri"/>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GB" dirty="0">
              <a:solidFill>
                <a:prstClr val="black"/>
              </a:solidFill>
              <a:latin typeface="Calibri"/>
            </a:endParaRPr>
          </a:p>
        </p:txBody>
      </p:sp>
      <p:sp>
        <p:nvSpPr>
          <p:cNvPr id="2" name="Slide Number Placeholder 1">
            <a:extLst>
              <a:ext uri="{FF2B5EF4-FFF2-40B4-BE49-F238E27FC236}">
                <a16:creationId xmlns:a16="http://schemas.microsoft.com/office/drawing/2014/main" id="{0549086E-D354-4BBF-997E-DD4B6C2C9D5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18</a:t>
            </a:fld>
            <a:endParaRPr/>
          </a:p>
        </p:txBody>
      </p:sp>
      <p:pic>
        <p:nvPicPr>
          <p:cNvPr id="11" name="Picture 2" descr="Getting started: Deploying resources in Azure with ARM Templates">
            <a:extLst>
              <a:ext uri="{FF2B5EF4-FFF2-40B4-BE49-F238E27FC236}">
                <a16:creationId xmlns:a16="http://schemas.microsoft.com/office/drawing/2014/main" id="{CD9085D9-8596-45A9-8CDB-B796A2CED87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7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6" name="Text Placeholder 3">
            <a:extLst>
              <a:ext uri="{FF2B5EF4-FFF2-40B4-BE49-F238E27FC236}">
                <a16:creationId xmlns:a16="http://schemas.microsoft.com/office/drawing/2014/main" id="{B64C031E-4F19-4233-88AC-C7E5CFC68302}"/>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Intro to infrastructure as a code (</a:t>
            </a:r>
            <a:r>
              <a:rPr kumimoji="0" lang="en-GB" sz="2000" b="1" i="0" u="none" strike="noStrike" kern="1200" cap="none" spc="0" normalizeH="0" baseline="0" noProof="0" dirty="0" err="1">
                <a:ln>
                  <a:noFill/>
                </a:ln>
                <a:solidFill>
                  <a:srgbClr val="FEFFFF"/>
                </a:solidFill>
                <a:effectLst/>
                <a:uLnTx/>
                <a:uFillTx/>
                <a:latin typeface="Calibri" panose="020F0502020204030204"/>
                <a:ea typeface="+mn-ea"/>
                <a:cs typeface="+mn-cs"/>
              </a:rPr>
              <a:t>IaaC</a:t>
            </a: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effectLst/>
                <a:uLnTx/>
                <a:uFillTx/>
                <a:latin typeface="Calibri" panose="020F0502020204030204"/>
                <a:ea typeface="+mn-ea"/>
                <a:cs typeface="+mn-cs"/>
              </a:rPr>
              <a:t>ARM Introduction</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chemeClr val="tx1"/>
                </a:solidFill>
                <a:effectLst/>
                <a:uLnTx/>
                <a:uFillTx/>
                <a:latin typeface="Calibri" panose="020F0502020204030204"/>
                <a:ea typeface="+mn-ea"/>
                <a:cs typeface="+mn-cs"/>
              </a:rPr>
              <a:t>Terraform Introduction</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Injecting Parameters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Secure Infrastructure deployment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Questions</a:t>
            </a:r>
          </a:p>
        </p:txBody>
      </p:sp>
    </p:spTree>
    <p:extLst>
      <p:ext uri="{BB962C8B-B14F-4D97-AF65-F5344CB8AC3E}">
        <p14:creationId xmlns:p14="http://schemas.microsoft.com/office/powerpoint/2010/main" val="366314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1803400"/>
            <a:ext cx="4724400" cy="3282949"/>
          </a:xfrm>
        </p:spPr>
        <p:txBody>
          <a:bodyPr/>
          <a:lstStyle/>
          <a:p>
            <a:pPr marL="285750" indent="-285750">
              <a:buFont typeface="Arial" panose="020B0604020202020204" pitchFamily="34" charset="0"/>
              <a:buChar char="•"/>
            </a:pPr>
            <a:r>
              <a:rPr lang="en-GB" sz="2000" b="1" dirty="0">
                <a:solidFill>
                  <a:schemeClr val="tx1"/>
                </a:solidFill>
              </a:rPr>
              <a:t>Intro to infrastructure as a code (</a:t>
            </a:r>
            <a:r>
              <a:rPr lang="en-GB" sz="2000" b="1" dirty="0" err="1">
                <a:solidFill>
                  <a:schemeClr val="tx1"/>
                </a:solidFill>
              </a:rPr>
              <a:t>IaaC</a:t>
            </a:r>
            <a:r>
              <a:rPr lang="en-GB" sz="2000" b="1" dirty="0">
                <a:solidFill>
                  <a:schemeClr val="tx1"/>
                </a:solidFill>
              </a:rPr>
              <a:t>)</a:t>
            </a:r>
          </a:p>
          <a:p>
            <a:pPr marL="285750" indent="-285750">
              <a:buFont typeface="Arial" panose="020B0604020202020204" pitchFamily="34" charset="0"/>
              <a:buChar char="•"/>
            </a:pPr>
            <a:r>
              <a:rPr lang="en-GB" sz="2000" b="1" dirty="0"/>
              <a:t>ARM Introduction</a:t>
            </a:r>
          </a:p>
          <a:p>
            <a:pPr marL="285750" indent="-285750">
              <a:buFont typeface="Arial" panose="020B0604020202020204" pitchFamily="34" charset="0"/>
              <a:buChar char="•"/>
            </a:pPr>
            <a:r>
              <a:rPr lang="en-GB" sz="2000" b="1" dirty="0"/>
              <a:t>Terraform Introduction</a:t>
            </a:r>
          </a:p>
          <a:p>
            <a:pPr marL="285750" indent="-285750">
              <a:buFont typeface="Arial" panose="020B0604020202020204" pitchFamily="34" charset="0"/>
              <a:buChar char="•"/>
            </a:pPr>
            <a:r>
              <a:rPr lang="en-GB" sz="2000" b="1" dirty="0"/>
              <a:t>Injecting Parameters</a:t>
            </a:r>
          </a:p>
          <a:p>
            <a:pPr marL="285750" indent="-285750">
              <a:buFont typeface="Arial" panose="020B0604020202020204" pitchFamily="34" charset="0"/>
              <a:buChar char="•"/>
            </a:pPr>
            <a:r>
              <a:rPr lang="en-GB" sz="2000" b="1" dirty="0"/>
              <a:t>Secure Infrastructure deployment</a:t>
            </a:r>
          </a:p>
          <a:p>
            <a:pPr marL="285750" indent="-285750">
              <a:buFont typeface="Arial" panose="020B0604020202020204" pitchFamily="34" charset="0"/>
              <a:buChar char="•"/>
            </a:pPr>
            <a:r>
              <a:rPr lang="en-GB" sz="2000" b="1" dirty="0"/>
              <a:t>Questions</a:t>
            </a:r>
          </a:p>
        </p:txBody>
      </p:sp>
    </p:spTree>
    <p:extLst>
      <p:ext uri="{BB962C8B-B14F-4D97-AF65-F5344CB8AC3E}">
        <p14:creationId xmlns:p14="http://schemas.microsoft.com/office/powerpoint/2010/main" val="40935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39874FC9-CEA6-4F7B-A78A-457AFEEF025C}"/>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20</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 name="Picture 3">
            <a:extLst>
              <a:ext uri="{FF2B5EF4-FFF2-40B4-BE49-F238E27FC236}">
                <a16:creationId xmlns:a16="http://schemas.microsoft.com/office/drawing/2014/main" id="{E19BB749-2D83-453D-804A-2A4A6A9B04B4}"/>
              </a:ext>
            </a:extLst>
          </p:cNvPr>
          <p:cNvPicPr>
            <a:picLocks noChangeAspect="1"/>
          </p:cNvPicPr>
          <p:nvPr/>
        </p:nvPicPr>
        <p:blipFill>
          <a:blip r:embed="rId3"/>
          <a:stretch>
            <a:fillRect/>
          </a:stretch>
        </p:blipFill>
        <p:spPr>
          <a:xfrm>
            <a:off x="2997199" y="2847803"/>
            <a:ext cx="5299075" cy="1447733"/>
          </a:xfrm>
          <a:prstGeom prst="rect">
            <a:avLst/>
          </a:prstGeom>
        </p:spPr>
      </p:pic>
    </p:spTree>
    <p:extLst>
      <p:ext uri="{BB962C8B-B14F-4D97-AF65-F5344CB8AC3E}">
        <p14:creationId xmlns:p14="http://schemas.microsoft.com/office/powerpoint/2010/main" val="56918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29165" y="1695442"/>
            <a:ext cx="8350446" cy="3459922"/>
          </a:xfrm>
          <a:prstGeom prst="rect">
            <a:avLst/>
          </a:prstGeom>
        </p:spPr>
        <p:txBody>
          <a:bodyPr vert="horz" wrap="square" lIns="0" tIns="1270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GB" sz="3200" b="0" i="0" u="none" strike="noStrike" kern="1200" cap="none" spc="0" normalizeH="0" baseline="0" noProof="0" dirty="0" err="1">
                <a:ln>
                  <a:noFill/>
                </a:ln>
                <a:solidFill>
                  <a:srgbClr val="1D1E23"/>
                </a:solidFill>
                <a:effectLst/>
                <a:uLnTx/>
                <a:uFillTx/>
                <a:latin typeface="metro-web"/>
                <a:ea typeface="+mn-ea"/>
                <a:cs typeface="+mn-cs"/>
              </a:rPr>
              <a:t>IaaC</a:t>
            </a:r>
            <a:r>
              <a:rPr kumimoji="0" lang="en-GB" sz="3200" b="0" i="0" u="none" strike="noStrike" kern="1200" cap="none" spc="0" normalizeH="0" baseline="0" noProof="0" dirty="0">
                <a:ln>
                  <a:noFill/>
                </a:ln>
                <a:solidFill>
                  <a:srgbClr val="1D1E23"/>
                </a:solidFill>
                <a:effectLst/>
                <a:uLnTx/>
                <a:uFillTx/>
                <a:latin typeface="metro-web"/>
                <a:ea typeface="+mn-ea"/>
                <a:cs typeface="+mn-cs"/>
              </a:rPr>
              <a:t> implementation from </a:t>
            </a:r>
            <a:r>
              <a:rPr kumimoji="0" lang="en-GB" sz="3200" b="0" i="0" u="none" strike="noStrike" kern="1200" cap="none" spc="0" normalizeH="0" baseline="0" noProof="0" dirty="0" err="1">
                <a:ln>
                  <a:noFill/>
                </a:ln>
                <a:solidFill>
                  <a:srgbClr val="1D1E23"/>
                </a:solidFill>
                <a:effectLst/>
                <a:uLnTx/>
                <a:uFillTx/>
                <a:latin typeface="metro-web"/>
                <a:ea typeface="+mn-ea"/>
                <a:cs typeface="+mn-cs"/>
              </a:rPr>
              <a:t>Hashi</a:t>
            </a:r>
            <a:r>
              <a:rPr lang="en-GB" sz="3200" dirty="0">
                <a:solidFill>
                  <a:srgbClr val="1D1E23"/>
                </a:solidFill>
                <a:latin typeface="metro-web"/>
              </a:rPr>
              <a:t>Corp</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Code Files written in the </a:t>
            </a:r>
            <a:r>
              <a:rPr lang="en-GB" sz="3200" dirty="0" err="1">
                <a:solidFill>
                  <a:srgbClr val="1D1E23"/>
                </a:solidFill>
                <a:latin typeface="metro-web"/>
              </a:rPr>
              <a:t>HashiCorp</a:t>
            </a:r>
            <a:r>
              <a:rPr lang="en-GB" sz="3200" dirty="0">
                <a:solidFill>
                  <a:srgbClr val="1D1E23"/>
                </a:solidFill>
                <a:latin typeface="metro-web"/>
              </a:rPr>
              <a:t> Language (Text file based)</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Open Source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External State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Workflow based</a:t>
            </a:r>
          </a:p>
          <a:p>
            <a:pPr marR="0" lvl="0" algn="l" defTabSz="914400" rtl="0" eaLnBrk="1" fontAlgn="auto" latinLnBrk="0" hangingPunct="1">
              <a:lnSpc>
                <a:spcPct val="100000"/>
              </a:lnSpc>
              <a:spcBef>
                <a:spcPts val="0"/>
              </a:spcBef>
              <a:spcAft>
                <a:spcPts val="0"/>
              </a:spcAft>
              <a:buClrTx/>
              <a:buSzTx/>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Terraform?</a:t>
            </a:r>
          </a:p>
        </p:txBody>
      </p:sp>
      <p:sp>
        <p:nvSpPr>
          <p:cNvPr id="2" name="Slide Number Placeholder 1">
            <a:extLst>
              <a:ext uri="{FF2B5EF4-FFF2-40B4-BE49-F238E27FC236}">
                <a16:creationId xmlns:a16="http://schemas.microsoft.com/office/drawing/2014/main" id="{39874FC9-CEA6-4F7B-A78A-457AFEEF025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21</a:t>
            </a:fld>
            <a:endParaRPr/>
          </a:p>
        </p:txBody>
      </p:sp>
      <p:pic>
        <p:nvPicPr>
          <p:cNvPr id="4" name="Picture 3">
            <a:extLst>
              <a:ext uri="{FF2B5EF4-FFF2-40B4-BE49-F238E27FC236}">
                <a16:creationId xmlns:a16="http://schemas.microsoft.com/office/drawing/2014/main" id="{F09FCAC6-1CE7-475F-B01C-14E71079E52E}"/>
              </a:ext>
            </a:extLst>
          </p:cNvPr>
          <p:cNvPicPr>
            <a:picLocks noChangeAspect="1"/>
          </p:cNvPicPr>
          <p:nvPr/>
        </p:nvPicPr>
        <p:blipFill>
          <a:blip r:embed="rId3"/>
          <a:stretch>
            <a:fillRect/>
          </a:stretch>
        </p:blipFill>
        <p:spPr>
          <a:xfrm>
            <a:off x="8441214" y="848788"/>
            <a:ext cx="2902455" cy="792965"/>
          </a:xfrm>
          <a:prstGeom prst="rect">
            <a:avLst/>
          </a:prstGeom>
        </p:spPr>
      </p:pic>
    </p:spTree>
    <p:extLst>
      <p:ext uri="{BB962C8B-B14F-4D97-AF65-F5344CB8AC3E}">
        <p14:creationId xmlns:p14="http://schemas.microsoft.com/office/powerpoint/2010/main" val="3295158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Workspace</a:t>
            </a:r>
          </a:p>
        </p:txBody>
      </p:sp>
      <p:pic>
        <p:nvPicPr>
          <p:cNvPr id="3" name="Picture 2">
            <a:extLst>
              <a:ext uri="{FF2B5EF4-FFF2-40B4-BE49-F238E27FC236}">
                <a16:creationId xmlns:a16="http://schemas.microsoft.com/office/drawing/2014/main" id="{63DA8177-DAF1-44EF-B31B-DE7D38423B84}"/>
              </a:ext>
            </a:extLst>
          </p:cNvPr>
          <p:cNvPicPr>
            <a:picLocks noChangeAspect="1"/>
          </p:cNvPicPr>
          <p:nvPr/>
        </p:nvPicPr>
        <p:blipFill>
          <a:blip r:embed="rId3"/>
          <a:stretch>
            <a:fillRect/>
          </a:stretch>
        </p:blipFill>
        <p:spPr>
          <a:xfrm>
            <a:off x="844319" y="1806737"/>
            <a:ext cx="5739782" cy="3562623"/>
          </a:xfrm>
          <a:prstGeom prst="rect">
            <a:avLst/>
          </a:prstGeom>
        </p:spPr>
      </p:pic>
      <p:cxnSp>
        <p:nvCxnSpPr>
          <p:cNvPr id="8" name="Straight Arrow Connector 7">
            <a:extLst>
              <a:ext uri="{FF2B5EF4-FFF2-40B4-BE49-F238E27FC236}">
                <a16:creationId xmlns:a16="http://schemas.microsoft.com/office/drawing/2014/main" id="{C0EB9E68-FE7C-456E-B89C-3490D8956ABE}"/>
              </a:ext>
            </a:extLst>
          </p:cNvPr>
          <p:cNvCxnSpPr>
            <a:cxnSpLocks/>
          </p:cNvCxnSpPr>
          <p:nvPr/>
        </p:nvCxnSpPr>
        <p:spPr>
          <a:xfrm flipH="1">
            <a:off x="3810000" y="3412958"/>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A93505-7F45-4774-ABF2-A7EA87B019C5}"/>
              </a:ext>
            </a:extLst>
          </p:cNvPr>
          <p:cNvSpPr txBox="1"/>
          <p:nvPr/>
        </p:nvSpPr>
        <p:spPr>
          <a:xfrm>
            <a:off x="8963632" y="3200400"/>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Contains named plan</a:t>
            </a:r>
          </a:p>
        </p:txBody>
      </p:sp>
      <p:cxnSp>
        <p:nvCxnSpPr>
          <p:cNvPr id="12" name="Straight Arrow Connector 11">
            <a:extLst>
              <a:ext uri="{FF2B5EF4-FFF2-40B4-BE49-F238E27FC236}">
                <a16:creationId xmlns:a16="http://schemas.microsoft.com/office/drawing/2014/main" id="{E27878E5-31B1-4EDB-9E7F-770237DB5773}"/>
              </a:ext>
            </a:extLst>
          </p:cNvPr>
          <p:cNvCxnSpPr>
            <a:cxnSpLocks/>
          </p:cNvCxnSpPr>
          <p:nvPr/>
        </p:nvCxnSpPr>
        <p:spPr>
          <a:xfrm flipH="1">
            <a:off x="3810000" y="3773906"/>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6888C6-67FD-4A41-AED2-D8AA7FA0B52A}"/>
              </a:ext>
            </a:extLst>
          </p:cNvPr>
          <p:cNvSpPr txBox="1"/>
          <p:nvPr/>
        </p:nvSpPr>
        <p:spPr>
          <a:xfrm>
            <a:off x="8963632" y="3561348"/>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Contains Current State</a:t>
            </a:r>
          </a:p>
        </p:txBody>
      </p:sp>
      <p:cxnSp>
        <p:nvCxnSpPr>
          <p:cNvPr id="14" name="Straight Arrow Connector 13">
            <a:extLst>
              <a:ext uri="{FF2B5EF4-FFF2-40B4-BE49-F238E27FC236}">
                <a16:creationId xmlns:a16="http://schemas.microsoft.com/office/drawing/2014/main" id="{7A152A39-6855-4A63-A9AC-83FD97E0EF58}"/>
              </a:ext>
            </a:extLst>
          </p:cNvPr>
          <p:cNvCxnSpPr>
            <a:cxnSpLocks/>
          </p:cNvCxnSpPr>
          <p:nvPr/>
        </p:nvCxnSpPr>
        <p:spPr>
          <a:xfrm flipH="1">
            <a:off x="3810000" y="4210437"/>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459EE9-E4B1-4CDB-8760-E1F4ED6035AC}"/>
              </a:ext>
            </a:extLst>
          </p:cNvPr>
          <p:cNvSpPr txBox="1"/>
          <p:nvPr/>
        </p:nvSpPr>
        <p:spPr>
          <a:xfrm>
            <a:off x="8963632" y="3997879"/>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Plan Backup</a:t>
            </a:r>
          </a:p>
        </p:txBody>
      </p:sp>
      <p:cxnSp>
        <p:nvCxnSpPr>
          <p:cNvPr id="16" name="Straight Arrow Connector 15">
            <a:extLst>
              <a:ext uri="{FF2B5EF4-FFF2-40B4-BE49-F238E27FC236}">
                <a16:creationId xmlns:a16="http://schemas.microsoft.com/office/drawing/2014/main" id="{5373C7B0-2984-4252-B3A8-26D776A63AC7}"/>
              </a:ext>
            </a:extLst>
          </p:cNvPr>
          <p:cNvCxnSpPr>
            <a:cxnSpLocks/>
          </p:cNvCxnSpPr>
          <p:nvPr/>
        </p:nvCxnSpPr>
        <p:spPr>
          <a:xfrm flipH="1">
            <a:off x="3810000" y="4583527"/>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D10AD5-548E-4808-B56C-CAE8B5A1803C}"/>
              </a:ext>
            </a:extLst>
          </p:cNvPr>
          <p:cNvSpPr txBox="1"/>
          <p:nvPr/>
        </p:nvSpPr>
        <p:spPr>
          <a:xfrm>
            <a:off x="8963632" y="4370969"/>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Variable File</a:t>
            </a:r>
          </a:p>
        </p:txBody>
      </p:sp>
      <p:cxnSp>
        <p:nvCxnSpPr>
          <p:cNvPr id="18" name="Straight Arrow Connector 17">
            <a:extLst>
              <a:ext uri="{FF2B5EF4-FFF2-40B4-BE49-F238E27FC236}">
                <a16:creationId xmlns:a16="http://schemas.microsoft.com/office/drawing/2014/main" id="{46A0ACC6-619B-4C7B-ABAA-0EB2A8B98D33}"/>
              </a:ext>
            </a:extLst>
          </p:cNvPr>
          <p:cNvCxnSpPr>
            <a:cxnSpLocks/>
          </p:cNvCxnSpPr>
          <p:nvPr/>
        </p:nvCxnSpPr>
        <p:spPr>
          <a:xfrm flipH="1">
            <a:off x="3810000" y="3046951"/>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89299C-FBBA-403E-A2AE-89B023522665}"/>
              </a:ext>
            </a:extLst>
          </p:cNvPr>
          <p:cNvSpPr txBox="1"/>
          <p:nvPr/>
        </p:nvSpPr>
        <p:spPr>
          <a:xfrm>
            <a:off x="8963632" y="2834393"/>
            <a:ext cx="2771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Main terraform definition</a:t>
            </a:r>
          </a:p>
        </p:txBody>
      </p:sp>
      <p:cxnSp>
        <p:nvCxnSpPr>
          <p:cNvPr id="20" name="Straight Arrow Connector 19">
            <a:extLst>
              <a:ext uri="{FF2B5EF4-FFF2-40B4-BE49-F238E27FC236}">
                <a16:creationId xmlns:a16="http://schemas.microsoft.com/office/drawing/2014/main" id="{62EB4B15-F8DA-4656-B458-368CEA1F0BF1}"/>
              </a:ext>
            </a:extLst>
          </p:cNvPr>
          <p:cNvCxnSpPr>
            <a:cxnSpLocks/>
          </p:cNvCxnSpPr>
          <p:nvPr/>
        </p:nvCxnSpPr>
        <p:spPr>
          <a:xfrm flipH="1">
            <a:off x="3810000" y="4908269"/>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3E1F5D-A1C5-4AFA-8610-CC7875D7EDC0}"/>
              </a:ext>
            </a:extLst>
          </p:cNvPr>
          <p:cNvSpPr txBox="1"/>
          <p:nvPr/>
        </p:nvSpPr>
        <p:spPr>
          <a:xfrm>
            <a:off x="8963632" y="4695711"/>
            <a:ext cx="2771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Variable's definition file</a:t>
            </a:r>
          </a:p>
        </p:txBody>
      </p:sp>
      <p:sp>
        <p:nvSpPr>
          <p:cNvPr id="2" name="Slide Number Placeholder 1">
            <a:extLst>
              <a:ext uri="{FF2B5EF4-FFF2-40B4-BE49-F238E27FC236}">
                <a16:creationId xmlns:a16="http://schemas.microsoft.com/office/drawing/2014/main" id="{1A2EB397-F4B6-42AF-9EA1-0E150DDD41E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22</a:t>
            </a:fld>
            <a:endParaRPr/>
          </a:p>
        </p:txBody>
      </p:sp>
      <p:pic>
        <p:nvPicPr>
          <p:cNvPr id="22" name="Picture 21">
            <a:extLst>
              <a:ext uri="{FF2B5EF4-FFF2-40B4-BE49-F238E27FC236}">
                <a16:creationId xmlns:a16="http://schemas.microsoft.com/office/drawing/2014/main" id="{C27FCE28-2272-404B-9BA8-2AB1B57E1EAE}"/>
              </a:ext>
            </a:extLst>
          </p:cNvPr>
          <p:cNvPicPr>
            <a:picLocks noChangeAspect="1"/>
          </p:cNvPicPr>
          <p:nvPr/>
        </p:nvPicPr>
        <p:blipFill>
          <a:blip r:embed="rId4"/>
          <a:stretch>
            <a:fillRect/>
          </a:stretch>
        </p:blipFill>
        <p:spPr>
          <a:xfrm>
            <a:off x="8441214" y="848788"/>
            <a:ext cx="2902455" cy="792965"/>
          </a:xfrm>
          <a:prstGeom prst="rect">
            <a:avLst/>
          </a:prstGeom>
        </p:spPr>
      </p:pic>
    </p:spTree>
    <p:extLst>
      <p:ext uri="{BB962C8B-B14F-4D97-AF65-F5344CB8AC3E}">
        <p14:creationId xmlns:p14="http://schemas.microsoft.com/office/powerpoint/2010/main" val="5846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7" grpId="0"/>
      <p:bldP spid="1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Lifecycle – Create/Update/Destroy</a:t>
            </a:r>
          </a:p>
        </p:txBody>
      </p:sp>
      <p:grpSp>
        <p:nvGrpSpPr>
          <p:cNvPr id="86" name="Group 85">
            <a:extLst>
              <a:ext uri="{FF2B5EF4-FFF2-40B4-BE49-F238E27FC236}">
                <a16:creationId xmlns:a16="http://schemas.microsoft.com/office/drawing/2014/main" id="{ED8B8156-EC39-42C6-894F-51205FD2D2D9}"/>
              </a:ext>
            </a:extLst>
          </p:cNvPr>
          <p:cNvGrpSpPr/>
          <p:nvPr/>
        </p:nvGrpSpPr>
        <p:grpSpPr>
          <a:xfrm>
            <a:off x="9355482" y="3460939"/>
            <a:ext cx="1168229" cy="363232"/>
            <a:chOff x="9355482" y="3460939"/>
            <a:chExt cx="1168229" cy="363232"/>
          </a:xfrm>
        </p:grpSpPr>
        <p:pic>
          <p:nvPicPr>
            <p:cNvPr id="47" name="Picture 46">
              <a:extLst>
                <a:ext uri="{FF2B5EF4-FFF2-40B4-BE49-F238E27FC236}">
                  <a16:creationId xmlns:a16="http://schemas.microsoft.com/office/drawing/2014/main" id="{9D198C81-7B38-4D20-B179-57D3F765794B}"/>
                </a:ext>
              </a:extLst>
            </p:cNvPr>
            <p:cNvPicPr>
              <a:picLocks noChangeAspect="1"/>
            </p:cNvPicPr>
            <p:nvPr/>
          </p:nvPicPr>
          <p:blipFill>
            <a:blip r:embed="rId3"/>
            <a:stretch>
              <a:fillRect/>
            </a:stretch>
          </p:blipFill>
          <p:spPr>
            <a:xfrm>
              <a:off x="9355482" y="3479396"/>
              <a:ext cx="418364" cy="344775"/>
            </a:xfrm>
            <a:prstGeom prst="rect">
              <a:avLst/>
            </a:prstGeom>
          </p:spPr>
        </p:pic>
        <p:pic>
          <p:nvPicPr>
            <p:cNvPr id="53" name="Picture 52">
              <a:extLst>
                <a:ext uri="{FF2B5EF4-FFF2-40B4-BE49-F238E27FC236}">
                  <a16:creationId xmlns:a16="http://schemas.microsoft.com/office/drawing/2014/main" id="{8B625C0C-2DC1-431E-B8AB-4D2E9E7F294C}"/>
                </a:ext>
              </a:extLst>
            </p:cNvPr>
            <p:cNvPicPr>
              <a:picLocks noChangeAspect="1"/>
            </p:cNvPicPr>
            <p:nvPr/>
          </p:nvPicPr>
          <p:blipFill>
            <a:blip r:embed="rId4"/>
            <a:stretch>
              <a:fillRect/>
            </a:stretch>
          </p:blipFill>
          <p:spPr>
            <a:xfrm>
              <a:off x="10004051" y="3460939"/>
              <a:ext cx="519660" cy="340467"/>
            </a:xfrm>
            <a:prstGeom prst="rect">
              <a:avLst/>
            </a:prstGeom>
          </p:spPr>
        </p:pic>
      </p:grpSp>
      <p:sp>
        <p:nvSpPr>
          <p:cNvPr id="3" name="Slide Number Placeholder 2">
            <a:extLst>
              <a:ext uri="{FF2B5EF4-FFF2-40B4-BE49-F238E27FC236}">
                <a16:creationId xmlns:a16="http://schemas.microsoft.com/office/drawing/2014/main" id="{C7744ACD-52F1-465D-B7C4-61FBDFBF9A5B}"/>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23</a:t>
            </a:fld>
            <a:endParaRPr/>
          </a:p>
        </p:txBody>
      </p:sp>
      <p:grpSp>
        <p:nvGrpSpPr>
          <p:cNvPr id="84" name="Group 83">
            <a:extLst>
              <a:ext uri="{FF2B5EF4-FFF2-40B4-BE49-F238E27FC236}">
                <a16:creationId xmlns:a16="http://schemas.microsoft.com/office/drawing/2014/main" id="{1AA0DC73-910F-4D2A-9B4B-D7C335AE6E38}"/>
              </a:ext>
            </a:extLst>
          </p:cNvPr>
          <p:cNvGrpSpPr/>
          <p:nvPr/>
        </p:nvGrpSpPr>
        <p:grpSpPr>
          <a:xfrm>
            <a:off x="9713481" y="4074504"/>
            <a:ext cx="1833075" cy="505267"/>
            <a:chOff x="9713481" y="4074504"/>
            <a:chExt cx="1833075" cy="505267"/>
          </a:xfrm>
        </p:grpSpPr>
        <p:sp>
          <p:nvSpPr>
            <p:cNvPr id="29" name="object 77">
              <a:extLst>
                <a:ext uri="{FF2B5EF4-FFF2-40B4-BE49-F238E27FC236}">
                  <a16:creationId xmlns:a16="http://schemas.microsoft.com/office/drawing/2014/main" id="{A24BD67D-189F-456D-A560-C29CB99841D2}"/>
                </a:ext>
              </a:extLst>
            </p:cNvPr>
            <p:cNvSpPr txBox="1"/>
            <p:nvPr/>
          </p:nvSpPr>
          <p:spPr>
            <a:xfrm>
              <a:off x="9961278" y="4247748"/>
              <a:ext cx="1585278"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srgbClr val="FF0000"/>
                  </a:solidFill>
                  <a:effectLst/>
                  <a:uLnTx/>
                  <a:uFillTx/>
                  <a:latin typeface="Ubuntu"/>
                  <a:ea typeface="+mn-ea"/>
                  <a:cs typeface="Ubuntu"/>
                </a:rPr>
                <a:t>Destroy</a:t>
              </a:r>
              <a:r>
                <a:rPr kumimoji="0" lang="en-GB" sz="1100" b="0" i="0" u="none" strike="noStrike" kern="1200" cap="none" spc="0" normalizeH="0" noProof="0" dirty="0">
                  <a:ln>
                    <a:noFill/>
                  </a:ln>
                  <a:solidFill>
                    <a:srgbClr val="FF0000"/>
                  </a:solidFill>
                  <a:effectLst/>
                  <a:uLnTx/>
                  <a:uFillTx/>
                  <a:latin typeface="Ubuntu"/>
                  <a:ea typeface="+mn-ea"/>
                  <a:cs typeface="Ubuntu"/>
                </a:rPr>
                <a:t> infrastructure</a:t>
              </a:r>
              <a:endParaRPr kumimoji="0" lang="en-GB" sz="1100" b="0" i="0" u="none" strike="noStrike" kern="1200" cap="none" spc="0" normalizeH="0" baseline="0" noProof="0" dirty="0">
                <a:ln>
                  <a:noFill/>
                </a:ln>
                <a:solidFill>
                  <a:srgbClr val="FF0000"/>
                </a:solidFill>
                <a:effectLst/>
                <a:uLnTx/>
                <a:uFillTx/>
                <a:latin typeface="Ubuntu"/>
                <a:ea typeface="+mn-ea"/>
                <a:cs typeface="Ubuntu"/>
              </a:endParaRPr>
            </a:p>
          </p:txBody>
        </p:sp>
        <p:sp>
          <p:nvSpPr>
            <p:cNvPr id="30" name="Arrow: Down 29">
              <a:extLst>
                <a:ext uri="{FF2B5EF4-FFF2-40B4-BE49-F238E27FC236}">
                  <a16:creationId xmlns:a16="http://schemas.microsoft.com/office/drawing/2014/main" id="{11476001-4ED6-4FD3-9201-88F6409D4006}"/>
                </a:ext>
              </a:extLst>
            </p:cNvPr>
            <p:cNvSpPr/>
            <p:nvPr/>
          </p:nvSpPr>
          <p:spPr>
            <a:xfrm rot="10800000">
              <a:off x="9713481" y="4074504"/>
              <a:ext cx="250868" cy="505267"/>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5" name="Group 84">
            <a:extLst>
              <a:ext uri="{FF2B5EF4-FFF2-40B4-BE49-F238E27FC236}">
                <a16:creationId xmlns:a16="http://schemas.microsoft.com/office/drawing/2014/main" id="{31144475-241E-4B18-B781-DAA5DDAA7763}"/>
              </a:ext>
            </a:extLst>
          </p:cNvPr>
          <p:cNvGrpSpPr/>
          <p:nvPr/>
        </p:nvGrpSpPr>
        <p:grpSpPr>
          <a:xfrm>
            <a:off x="9168639" y="3130747"/>
            <a:ext cx="1514601" cy="806400"/>
            <a:chOff x="9168639" y="3130747"/>
            <a:chExt cx="1514601" cy="806400"/>
          </a:xfrm>
        </p:grpSpPr>
        <p:sp>
          <p:nvSpPr>
            <p:cNvPr id="48" name="object 77">
              <a:extLst>
                <a:ext uri="{FF2B5EF4-FFF2-40B4-BE49-F238E27FC236}">
                  <a16:creationId xmlns:a16="http://schemas.microsoft.com/office/drawing/2014/main" id="{38575302-6B26-4CBC-8496-161F2010128B}"/>
                </a:ext>
              </a:extLst>
            </p:cNvPr>
            <p:cNvSpPr txBox="1"/>
            <p:nvPr/>
          </p:nvSpPr>
          <p:spPr>
            <a:xfrm>
              <a:off x="9220686" y="3163744"/>
              <a:ext cx="1378733"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1" i="0" u="none" strike="noStrike" kern="1200" cap="none" spc="0" normalizeH="0" baseline="0" noProof="0" dirty="0">
                  <a:ln>
                    <a:noFill/>
                  </a:ln>
                  <a:solidFill>
                    <a:schemeClr val="accent1"/>
                  </a:solidFill>
                  <a:effectLst/>
                  <a:uLnTx/>
                  <a:uFillTx/>
                  <a:latin typeface="Ubuntu"/>
                  <a:ea typeface="+mn-ea"/>
                  <a:cs typeface="Ubuntu"/>
                </a:rPr>
                <a:t>CLOUD PROVIDER</a:t>
              </a:r>
            </a:p>
          </p:txBody>
        </p:sp>
        <p:sp>
          <p:nvSpPr>
            <p:cNvPr id="60" name="Rectangle 59">
              <a:extLst>
                <a:ext uri="{FF2B5EF4-FFF2-40B4-BE49-F238E27FC236}">
                  <a16:creationId xmlns:a16="http://schemas.microsoft.com/office/drawing/2014/main" id="{95A5D785-8DB9-4FD1-843B-F8309C2C4420}"/>
                </a:ext>
              </a:extLst>
            </p:cNvPr>
            <p:cNvSpPr/>
            <p:nvPr/>
          </p:nvSpPr>
          <p:spPr>
            <a:xfrm>
              <a:off x="9168639" y="3130747"/>
              <a:ext cx="1514601" cy="806400"/>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3" name="Group 82">
            <a:extLst>
              <a:ext uri="{FF2B5EF4-FFF2-40B4-BE49-F238E27FC236}">
                <a16:creationId xmlns:a16="http://schemas.microsoft.com/office/drawing/2014/main" id="{B06A494C-92FA-4CFF-9E67-5DEE281CDDAB}"/>
              </a:ext>
            </a:extLst>
          </p:cNvPr>
          <p:cNvGrpSpPr/>
          <p:nvPr/>
        </p:nvGrpSpPr>
        <p:grpSpPr>
          <a:xfrm>
            <a:off x="9713481" y="2582124"/>
            <a:ext cx="2097519" cy="505267"/>
            <a:chOff x="9713481" y="2582124"/>
            <a:chExt cx="2097519" cy="505267"/>
          </a:xfrm>
        </p:grpSpPr>
        <p:sp>
          <p:nvSpPr>
            <p:cNvPr id="45" name="Arrow: Down 44">
              <a:extLst>
                <a:ext uri="{FF2B5EF4-FFF2-40B4-BE49-F238E27FC236}">
                  <a16:creationId xmlns:a16="http://schemas.microsoft.com/office/drawing/2014/main" id="{2B25E0D9-9C04-4FD1-A93D-F2AE681F1C61}"/>
                </a:ext>
              </a:extLst>
            </p:cNvPr>
            <p:cNvSpPr/>
            <p:nvPr/>
          </p:nvSpPr>
          <p:spPr>
            <a:xfrm>
              <a:off x="9713481" y="2582124"/>
              <a:ext cx="250868" cy="505267"/>
            </a:xfrm>
            <a:prstGeom prst="downArrow">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object 77">
              <a:extLst>
                <a:ext uri="{FF2B5EF4-FFF2-40B4-BE49-F238E27FC236}">
                  <a16:creationId xmlns:a16="http://schemas.microsoft.com/office/drawing/2014/main" id="{66A54044-415A-44C0-8517-E9AF8FFADE06}"/>
                </a:ext>
              </a:extLst>
            </p:cNvPr>
            <p:cNvSpPr txBox="1"/>
            <p:nvPr/>
          </p:nvSpPr>
          <p:spPr>
            <a:xfrm>
              <a:off x="9988810" y="2678050"/>
              <a:ext cx="1822190" cy="182101"/>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schemeClr val="accent3"/>
                  </a:solidFill>
                  <a:effectLst/>
                  <a:uLnTx/>
                  <a:uFillTx/>
                  <a:latin typeface="Ubuntu"/>
                  <a:ea typeface="+mn-ea"/>
                  <a:cs typeface="Ubuntu"/>
                </a:rPr>
                <a:t>Create/Update Infrastructure</a:t>
              </a:r>
            </a:p>
          </p:txBody>
        </p:sp>
      </p:grpSp>
      <p:sp>
        <p:nvSpPr>
          <p:cNvPr id="25" name="Rectangle 24">
            <a:extLst>
              <a:ext uri="{FF2B5EF4-FFF2-40B4-BE49-F238E27FC236}">
                <a16:creationId xmlns:a16="http://schemas.microsoft.com/office/drawing/2014/main" id="{09B8B3F7-F58B-473B-801E-F9D0A5F93E46}"/>
              </a:ext>
            </a:extLst>
          </p:cNvPr>
          <p:cNvSpPr/>
          <p:nvPr/>
        </p:nvSpPr>
        <p:spPr>
          <a:xfrm>
            <a:off x="7400297" y="4818884"/>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DESTROY</a:t>
            </a:r>
          </a:p>
        </p:txBody>
      </p:sp>
      <p:sp>
        <p:nvSpPr>
          <p:cNvPr id="27" name="Diamond 26">
            <a:extLst>
              <a:ext uri="{FF2B5EF4-FFF2-40B4-BE49-F238E27FC236}">
                <a16:creationId xmlns:a16="http://schemas.microsoft.com/office/drawing/2014/main" id="{4A1E8FEB-CB9E-4066-8CB8-A6289CA2F94E}"/>
              </a:ext>
            </a:extLst>
          </p:cNvPr>
          <p:cNvSpPr/>
          <p:nvPr/>
        </p:nvSpPr>
        <p:spPr>
          <a:xfrm>
            <a:off x="8910697" y="4666484"/>
            <a:ext cx="1828800" cy="762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Is Plan Correct</a:t>
            </a:r>
          </a:p>
        </p:txBody>
      </p:sp>
      <p:cxnSp>
        <p:nvCxnSpPr>
          <p:cNvPr id="28" name="Straight Arrow Connector 27">
            <a:extLst>
              <a:ext uri="{FF2B5EF4-FFF2-40B4-BE49-F238E27FC236}">
                <a16:creationId xmlns:a16="http://schemas.microsoft.com/office/drawing/2014/main" id="{67055BFB-06C6-4175-B950-51E0F00A9C9E}"/>
              </a:ext>
            </a:extLst>
          </p:cNvPr>
          <p:cNvCxnSpPr>
            <a:cxnSpLocks/>
            <a:stCxn id="25" idx="3"/>
            <a:endCxn id="27" idx="1"/>
          </p:cNvCxnSpPr>
          <p:nvPr/>
        </p:nvCxnSpPr>
        <p:spPr>
          <a:xfrm>
            <a:off x="8623508" y="5047484"/>
            <a:ext cx="287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AAF561E-5143-413D-8DF6-8DC3F2EEF1A7}"/>
              </a:ext>
            </a:extLst>
          </p:cNvPr>
          <p:cNvCxnSpPr>
            <a:cxnSpLocks/>
            <a:stCxn id="27" idx="3"/>
          </p:cNvCxnSpPr>
          <p:nvPr/>
        </p:nvCxnSpPr>
        <p:spPr>
          <a:xfrm>
            <a:off x="10739497" y="5047484"/>
            <a:ext cx="300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bject 77">
            <a:extLst>
              <a:ext uri="{FF2B5EF4-FFF2-40B4-BE49-F238E27FC236}">
                <a16:creationId xmlns:a16="http://schemas.microsoft.com/office/drawing/2014/main" id="{3134BD14-B149-4DFE-B745-357997549FCF}"/>
              </a:ext>
            </a:extLst>
          </p:cNvPr>
          <p:cNvSpPr txBox="1"/>
          <p:nvPr/>
        </p:nvSpPr>
        <p:spPr>
          <a:xfrm>
            <a:off x="10735620" y="4761350"/>
            <a:ext cx="272769" cy="54630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YES</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GB" sz="1100" dirty="0">
              <a:solidFill>
                <a:prstClr val="black"/>
              </a:solidFill>
              <a:latin typeface="Ubuntu"/>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NO</a:t>
            </a:r>
          </a:p>
        </p:txBody>
      </p:sp>
      <p:sp>
        <p:nvSpPr>
          <p:cNvPr id="67" name="Oval 66">
            <a:extLst>
              <a:ext uri="{FF2B5EF4-FFF2-40B4-BE49-F238E27FC236}">
                <a16:creationId xmlns:a16="http://schemas.microsoft.com/office/drawing/2014/main" id="{CC1EA743-6486-4B9B-A84B-3D567713B27B}"/>
              </a:ext>
            </a:extLst>
          </p:cNvPr>
          <p:cNvSpPr/>
          <p:nvPr/>
        </p:nvSpPr>
        <p:spPr>
          <a:xfrm>
            <a:off x="11026686" y="4617259"/>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Stop</a:t>
            </a:r>
          </a:p>
        </p:txBody>
      </p:sp>
      <p:sp>
        <p:nvSpPr>
          <p:cNvPr id="68" name="Oval 67">
            <a:extLst>
              <a:ext uri="{FF2B5EF4-FFF2-40B4-BE49-F238E27FC236}">
                <a16:creationId xmlns:a16="http://schemas.microsoft.com/office/drawing/2014/main" id="{2AE52BD2-FEEE-4D16-9D8D-9F21418469EF}"/>
              </a:ext>
            </a:extLst>
          </p:cNvPr>
          <p:cNvSpPr/>
          <p:nvPr/>
        </p:nvSpPr>
        <p:spPr>
          <a:xfrm>
            <a:off x="6301460" y="4662979"/>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Start</a:t>
            </a:r>
          </a:p>
        </p:txBody>
      </p:sp>
      <p:cxnSp>
        <p:nvCxnSpPr>
          <p:cNvPr id="71" name="Straight Arrow Connector 70">
            <a:extLst>
              <a:ext uri="{FF2B5EF4-FFF2-40B4-BE49-F238E27FC236}">
                <a16:creationId xmlns:a16="http://schemas.microsoft.com/office/drawing/2014/main" id="{61E981BC-29CF-4B16-B5C4-EA87EAD04AC1}"/>
              </a:ext>
            </a:extLst>
          </p:cNvPr>
          <p:cNvCxnSpPr>
            <a:cxnSpLocks/>
            <a:stCxn id="68" idx="6"/>
            <a:endCxn id="25" idx="1"/>
          </p:cNvCxnSpPr>
          <p:nvPr/>
        </p:nvCxnSpPr>
        <p:spPr>
          <a:xfrm flipV="1">
            <a:off x="7085774" y="5047484"/>
            <a:ext cx="314523" cy="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518E462-ABC4-4471-BB80-684164C98318}"/>
              </a:ext>
            </a:extLst>
          </p:cNvPr>
          <p:cNvSpPr/>
          <p:nvPr/>
        </p:nvSpPr>
        <p:spPr>
          <a:xfrm>
            <a:off x="9154539" y="2034933"/>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APPLY</a:t>
            </a:r>
          </a:p>
        </p:txBody>
      </p:sp>
      <p:sp>
        <p:nvSpPr>
          <p:cNvPr id="62" name="Oval 61">
            <a:extLst>
              <a:ext uri="{FF2B5EF4-FFF2-40B4-BE49-F238E27FC236}">
                <a16:creationId xmlns:a16="http://schemas.microsoft.com/office/drawing/2014/main" id="{EF788B38-1F5E-4005-A0E9-EF53EC72484E}"/>
              </a:ext>
            </a:extLst>
          </p:cNvPr>
          <p:cNvSpPr/>
          <p:nvPr/>
        </p:nvSpPr>
        <p:spPr>
          <a:xfrm>
            <a:off x="10666922" y="1876867"/>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Stop</a:t>
            </a:r>
          </a:p>
        </p:txBody>
      </p:sp>
      <p:sp>
        <p:nvSpPr>
          <p:cNvPr id="2" name="Rectangle 1">
            <a:extLst>
              <a:ext uri="{FF2B5EF4-FFF2-40B4-BE49-F238E27FC236}">
                <a16:creationId xmlns:a16="http://schemas.microsoft.com/office/drawing/2014/main" id="{72098F7C-7117-4110-8167-637F789D880F}"/>
              </a:ext>
            </a:extLst>
          </p:cNvPr>
          <p:cNvSpPr/>
          <p:nvPr/>
        </p:nvSpPr>
        <p:spPr>
          <a:xfrm>
            <a:off x="2056562" y="2037520"/>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INIT</a:t>
            </a:r>
          </a:p>
        </p:txBody>
      </p:sp>
      <p:sp>
        <p:nvSpPr>
          <p:cNvPr id="8" name="Rectangle 7">
            <a:extLst>
              <a:ext uri="{FF2B5EF4-FFF2-40B4-BE49-F238E27FC236}">
                <a16:creationId xmlns:a16="http://schemas.microsoft.com/office/drawing/2014/main" id="{0E98FC5D-2A57-4028-BF89-4C8C02C7BE8F}"/>
              </a:ext>
            </a:extLst>
          </p:cNvPr>
          <p:cNvSpPr/>
          <p:nvPr/>
        </p:nvSpPr>
        <p:spPr>
          <a:xfrm>
            <a:off x="5484394" y="2034933"/>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PLAN</a:t>
            </a:r>
          </a:p>
        </p:txBody>
      </p:sp>
      <p:sp>
        <p:nvSpPr>
          <p:cNvPr id="11" name="Rectangle 10">
            <a:extLst>
              <a:ext uri="{FF2B5EF4-FFF2-40B4-BE49-F238E27FC236}">
                <a16:creationId xmlns:a16="http://schemas.microsoft.com/office/drawing/2014/main" id="{30A50599-CEB7-4160-9188-9357EB9F852A}"/>
              </a:ext>
            </a:extLst>
          </p:cNvPr>
          <p:cNvSpPr/>
          <p:nvPr/>
        </p:nvSpPr>
        <p:spPr>
          <a:xfrm>
            <a:off x="3539153" y="2033197"/>
            <a:ext cx="1680411"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Create/Update Templates</a:t>
            </a:r>
          </a:p>
        </p:txBody>
      </p:sp>
      <p:cxnSp>
        <p:nvCxnSpPr>
          <p:cNvPr id="4" name="Straight Arrow Connector 3">
            <a:extLst>
              <a:ext uri="{FF2B5EF4-FFF2-40B4-BE49-F238E27FC236}">
                <a16:creationId xmlns:a16="http://schemas.microsoft.com/office/drawing/2014/main" id="{9385FAB5-A352-4CB5-9400-CE99E3EC44C9}"/>
              </a:ext>
            </a:extLst>
          </p:cNvPr>
          <p:cNvCxnSpPr>
            <a:cxnSpLocks/>
            <a:stCxn id="2" idx="3"/>
            <a:endCxn id="11" idx="1"/>
          </p:cNvCxnSpPr>
          <p:nvPr/>
        </p:nvCxnSpPr>
        <p:spPr>
          <a:xfrm flipV="1">
            <a:off x="3279773" y="2261797"/>
            <a:ext cx="259380" cy="4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57E554-24B7-47FD-A950-86A9469FE332}"/>
              </a:ext>
            </a:extLst>
          </p:cNvPr>
          <p:cNvCxnSpPr>
            <a:cxnSpLocks/>
            <a:stCxn id="11" idx="3"/>
            <a:endCxn id="8" idx="1"/>
          </p:cNvCxnSpPr>
          <p:nvPr/>
        </p:nvCxnSpPr>
        <p:spPr>
          <a:xfrm>
            <a:off x="5219564" y="2261797"/>
            <a:ext cx="264830" cy="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89D96591-10DE-43C8-8007-B3B0A5B42E75}"/>
              </a:ext>
            </a:extLst>
          </p:cNvPr>
          <p:cNvSpPr/>
          <p:nvPr/>
        </p:nvSpPr>
        <p:spPr>
          <a:xfrm>
            <a:off x="7009322" y="1882533"/>
            <a:ext cx="1828800" cy="762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Is Plan Correct</a:t>
            </a:r>
          </a:p>
        </p:txBody>
      </p:sp>
      <p:cxnSp>
        <p:nvCxnSpPr>
          <p:cNvPr id="18" name="Straight Arrow Connector 17">
            <a:extLst>
              <a:ext uri="{FF2B5EF4-FFF2-40B4-BE49-F238E27FC236}">
                <a16:creationId xmlns:a16="http://schemas.microsoft.com/office/drawing/2014/main" id="{0D63EC49-5109-4FBF-9C94-474DDEA2577F}"/>
              </a:ext>
            </a:extLst>
          </p:cNvPr>
          <p:cNvCxnSpPr>
            <a:cxnSpLocks/>
            <a:stCxn id="8" idx="3"/>
            <a:endCxn id="15" idx="1"/>
          </p:cNvCxnSpPr>
          <p:nvPr/>
        </p:nvCxnSpPr>
        <p:spPr>
          <a:xfrm>
            <a:off x="6707605" y="2263533"/>
            <a:ext cx="301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0D3EB9-3159-4531-88B9-472AA2E20892}"/>
              </a:ext>
            </a:extLst>
          </p:cNvPr>
          <p:cNvCxnSpPr>
            <a:cxnSpLocks/>
            <a:stCxn id="15" idx="3"/>
            <a:endCxn id="9" idx="1"/>
          </p:cNvCxnSpPr>
          <p:nvPr/>
        </p:nvCxnSpPr>
        <p:spPr>
          <a:xfrm>
            <a:off x="8838122" y="2263533"/>
            <a:ext cx="316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AD6B1C6-FB5C-468A-9F99-984A0D92511A}"/>
              </a:ext>
            </a:extLst>
          </p:cNvPr>
          <p:cNvCxnSpPr>
            <a:cxnSpLocks/>
            <a:stCxn id="15" idx="2"/>
            <a:endCxn id="11" idx="2"/>
          </p:cNvCxnSpPr>
          <p:nvPr/>
        </p:nvCxnSpPr>
        <p:spPr>
          <a:xfrm rot="5400000" flipH="1">
            <a:off x="6074473" y="795284"/>
            <a:ext cx="154136" cy="3544363"/>
          </a:xfrm>
          <a:prstGeom prst="bentConnector3">
            <a:avLst>
              <a:gd name="adj1" fmla="val -14831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bject 77">
            <a:extLst>
              <a:ext uri="{FF2B5EF4-FFF2-40B4-BE49-F238E27FC236}">
                <a16:creationId xmlns:a16="http://schemas.microsoft.com/office/drawing/2014/main" id="{86A02AAD-4190-416B-A0CA-6435C61F5F49}"/>
              </a:ext>
            </a:extLst>
          </p:cNvPr>
          <p:cNvSpPr txBox="1"/>
          <p:nvPr/>
        </p:nvSpPr>
        <p:spPr>
          <a:xfrm>
            <a:off x="8859870" y="2034933"/>
            <a:ext cx="294669"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YES</a:t>
            </a:r>
          </a:p>
        </p:txBody>
      </p:sp>
      <p:sp>
        <p:nvSpPr>
          <p:cNvPr id="26" name="Rectangle 25">
            <a:extLst>
              <a:ext uri="{FF2B5EF4-FFF2-40B4-BE49-F238E27FC236}">
                <a16:creationId xmlns:a16="http://schemas.microsoft.com/office/drawing/2014/main" id="{81C12493-B9C9-4D0B-9D15-E40D857494D9}"/>
              </a:ext>
            </a:extLst>
          </p:cNvPr>
          <p:cNvSpPr/>
          <p:nvPr/>
        </p:nvSpPr>
        <p:spPr>
          <a:xfrm>
            <a:off x="568521" y="2033197"/>
            <a:ext cx="1223211"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Configure Terraform</a:t>
            </a:r>
          </a:p>
        </p:txBody>
      </p:sp>
      <p:cxnSp>
        <p:nvCxnSpPr>
          <p:cNvPr id="34" name="Straight Arrow Connector 33">
            <a:extLst>
              <a:ext uri="{FF2B5EF4-FFF2-40B4-BE49-F238E27FC236}">
                <a16:creationId xmlns:a16="http://schemas.microsoft.com/office/drawing/2014/main" id="{B72C759B-C81E-41ED-AE98-D8B3AA621147}"/>
              </a:ext>
            </a:extLst>
          </p:cNvPr>
          <p:cNvCxnSpPr>
            <a:cxnSpLocks/>
            <a:stCxn id="26" idx="3"/>
            <a:endCxn id="2" idx="1"/>
          </p:cNvCxnSpPr>
          <p:nvPr/>
        </p:nvCxnSpPr>
        <p:spPr>
          <a:xfrm>
            <a:off x="1791732" y="2261797"/>
            <a:ext cx="264830" cy="4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bject 77">
            <a:extLst>
              <a:ext uri="{FF2B5EF4-FFF2-40B4-BE49-F238E27FC236}">
                <a16:creationId xmlns:a16="http://schemas.microsoft.com/office/drawing/2014/main" id="{197D3E9F-8F05-44B5-A813-104A0A8ECD9D}"/>
              </a:ext>
            </a:extLst>
          </p:cNvPr>
          <p:cNvSpPr txBox="1"/>
          <p:nvPr/>
        </p:nvSpPr>
        <p:spPr>
          <a:xfrm>
            <a:off x="6144630" y="2885163"/>
            <a:ext cx="294669" cy="35137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Ubuntu"/>
                <a:ea typeface="+mn-ea"/>
                <a:cs typeface="Ubuntu"/>
              </a:rPr>
              <a:t>NO</a:t>
            </a:r>
            <a:br>
              <a:rPr kumimoji="0" lang="en-GB" sz="1100" b="0" i="0" u="none" strike="noStrike" kern="1200" cap="none" spc="0" normalizeH="0" baseline="0" noProof="0">
                <a:ln>
                  <a:noFill/>
                </a:ln>
                <a:solidFill>
                  <a:prstClr val="black"/>
                </a:solidFill>
                <a:effectLst/>
                <a:uLnTx/>
                <a:uFillTx/>
                <a:latin typeface="Ubuntu"/>
                <a:ea typeface="+mn-ea"/>
                <a:cs typeface="Ubuntu"/>
              </a:rPr>
            </a:br>
            <a:endParaRPr kumimoji="0" lang="en-GB" sz="1100" b="0" i="0" u="none" strike="noStrike" kern="1200" cap="none" spc="0" normalizeH="0" baseline="0" noProof="0">
              <a:ln>
                <a:noFill/>
              </a:ln>
              <a:solidFill>
                <a:prstClr val="black"/>
              </a:solidFill>
              <a:effectLst/>
              <a:uLnTx/>
              <a:uFillTx/>
              <a:latin typeface="Ubuntu"/>
              <a:ea typeface="+mn-ea"/>
              <a:cs typeface="Ubuntu"/>
            </a:endParaRPr>
          </a:p>
        </p:txBody>
      </p:sp>
      <p:cxnSp>
        <p:nvCxnSpPr>
          <p:cNvPr id="63" name="Straight Arrow Connector 62">
            <a:extLst>
              <a:ext uri="{FF2B5EF4-FFF2-40B4-BE49-F238E27FC236}">
                <a16:creationId xmlns:a16="http://schemas.microsoft.com/office/drawing/2014/main" id="{2C7BFBCC-70AE-4816-84FE-7AA62E3F4849}"/>
              </a:ext>
            </a:extLst>
          </p:cNvPr>
          <p:cNvCxnSpPr>
            <a:cxnSpLocks/>
            <a:stCxn id="9" idx="3"/>
            <a:endCxn id="62" idx="2"/>
          </p:cNvCxnSpPr>
          <p:nvPr/>
        </p:nvCxnSpPr>
        <p:spPr>
          <a:xfrm flipV="1">
            <a:off x="10377750" y="2263208"/>
            <a:ext cx="289172"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4751E4D-E2F2-498D-94F1-32920D5F289B}"/>
              </a:ext>
            </a:extLst>
          </p:cNvPr>
          <p:cNvSpPr/>
          <p:nvPr/>
        </p:nvSpPr>
        <p:spPr>
          <a:xfrm>
            <a:off x="787969" y="2747294"/>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Start</a:t>
            </a:r>
          </a:p>
        </p:txBody>
      </p:sp>
      <p:cxnSp>
        <p:nvCxnSpPr>
          <p:cNvPr id="76" name="Straight Arrow Connector 75">
            <a:extLst>
              <a:ext uri="{FF2B5EF4-FFF2-40B4-BE49-F238E27FC236}">
                <a16:creationId xmlns:a16="http://schemas.microsoft.com/office/drawing/2014/main" id="{11F6D975-8ECC-49BD-9F9F-F7E5E8A785D2}"/>
              </a:ext>
            </a:extLst>
          </p:cNvPr>
          <p:cNvCxnSpPr>
            <a:cxnSpLocks/>
            <a:stCxn id="75" idx="0"/>
            <a:endCxn id="26" idx="2"/>
          </p:cNvCxnSpPr>
          <p:nvPr/>
        </p:nvCxnSpPr>
        <p:spPr>
          <a:xfrm flipV="1">
            <a:off x="1180126" y="2490397"/>
            <a:ext cx="1" cy="25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3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3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83"/>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4"/>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86"/>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7" grpId="0"/>
      <p:bldP spid="67" grpId="0" animBg="1"/>
      <p:bldP spid="68" grpId="0" animBg="1"/>
      <p:bldP spid="9" grpId="0" animBg="1"/>
      <p:bldP spid="9" grpId="1" animBg="1"/>
      <p:bldP spid="62" grpId="0" animBg="1"/>
      <p:bldP spid="62" grpId="1" animBg="1"/>
      <p:bldP spid="2" grpId="0" animBg="1"/>
      <p:bldP spid="2" grpId="1" animBg="1"/>
      <p:bldP spid="8" grpId="0" animBg="1"/>
      <p:bldP spid="8" grpId="1" animBg="1"/>
      <p:bldP spid="11" grpId="0" animBg="1"/>
      <p:bldP spid="11" grpId="1" animBg="1"/>
      <p:bldP spid="15" grpId="0" animBg="1"/>
      <p:bldP spid="15" grpId="1" animBg="1"/>
      <p:bldP spid="24" grpId="0"/>
      <p:bldP spid="24" grpId="1"/>
      <p:bldP spid="26" grpId="0" animBg="1"/>
      <p:bldP spid="26" grpId="1" animBg="1"/>
      <p:bldP spid="44" grpId="0"/>
      <p:bldP spid="44" grpId="1"/>
      <p:bldP spid="75" grpId="0" animBg="1"/>
      <p:bldP spid="7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365997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t>
            </a: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INIT</a:t>
            </a:r>
            <a:r>
              <a:rPr kumimoji="0" lang="en-GB" sz="2400" b="0" i="0" u="none" strike="noStrike" kern="1200" cap="none" spc="0" normalizeH="0" baseline="0" noProof="0" dirty="0">
                <a:ln>
                  <a:noFill/>
                </a:ln>
                <a:solidFill>
                  <a:prstClr val="black"/>
                </a:solidFill>
                <a:effectLst/>
                <a:uLnTx/>
                <a:uFillTx/>
                <a:latin typeface="Ubuntu"/>
                <a:ea typeface="+mn-ea"/>
                <a:cs typeface="Ubuntu"/>
              </a:rPr>
              <a:t> – command run on the directory where main terraform file is created to initialize configuration and download all required dependencies</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PLAN</a:t>
            </a:r>
            <a:r>
              <a:rPr kumimoji="0" lang="en-GB" sz="2400" b="0" i="0" u="none" strike="noStrike" kern="1200" cap="none" spc="0" normalizeH="0" baseline="0" noProof="0" dirty="0">
                <a:ln>
                  <a:noFill/>
                </a:ln>
                <a:solidFill>
                  <a:prstClr val="black"/>
                </a:solidFill>
                <a:effectLst/>
                <a:uLnTx/>
                <a:uFillTx/>
                <a:latin typeface="Ubuntu"/>
                <a:ea typeface="+mn-ea"/>
                <a:cs typeface="Ubuntu"/>
              </a:rPr>
              <a:t> [</a:t>
            </a:r>
            <a:r>
              <a:rPr kumimoji="0" lang="en-GB" sz="2400" b="0" i="0" u="none" strike="noStrike" kern="1200" cap="none" spc="0" normalizeH="0" baseline="0" noProof="0" dirty="0" err="1">
                <a:ln>
                  <a:noFill/>
                </a:ln>
                <a:solidFill>
                  <a:prstClr val="black"/>
                </a:solidFill>
                <a:effectLst/>
                <a:uLnTx/>
                <a:uFillTx/>
                <a:latin typeface="Ubuntu"/>
                <a:ea typeface="+mn-ea"/>
                <a:cs typeface="Ubuntu"/>
              </a:rPr>
              <a:t>Plan_Name</a:t>
            </a:r>
            <a:r>
              <a:rPr kumimoji="0" lang="en-GB" sz="2400" b="0" i="0" u="none" strike="noStrike" kern="1200" cap="none" spc="0" normalizeH="0" baseline="0" noProof="0" dirty="0">
                <a:ln>
                  <a:noFill/>
                </a:ln>
                <a:solidFill>
                  <a:prstClr val="black"/>
                </a:solidFill>
                <a:effectLst/>
                <a:uLnTx/>
                <a:uFillTx/>
                <a:latin typeface="Ubuntu"/>
                <a:ea typeface="+mn-ea"/>
                <a:cs typeface="Ubuntu"/>
              </a:rPr>
              <a:t>] – Creates a plan that shows all the steps that will be executed in the apply phase to align target solution to its desired state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APPLY</a:t>
            </a:r>
            <a:r>
              <a:rPr kumimoji="0" lang="en-GB" sz="2400" b="0" i="0" u="none" strike="noStrike" kern="1200" cap="none" spc="0" normalizeH="0" baseline="0" noProof="0" dirty="0">
                <a:ln>
                  <a:noFill/>
                </a:ln>
                <a:solidFill>
                  <a:prstClr val="black"/>
                </a:solidFill>
                <a:effectLst/>
                <a:uLnTx/>
                <a:uFillTx/>
                <a:latin typeface="Ubuntu"/>
                <a:ea typeface="+mn-ea"/>
                <a:cs typeface="Ubuntu"/>
              </a:rPr>
              <a:t> [</a:t>
            </a:r>
            <a:r>
              <a:rPr kumimoji="0" lang="en-GB" sz="2400" b="0" i="0" u="none" strike="noStrike" kern="1200" cap="none" spc="0" normalizeH="0" baseline="0" noProof="0" dirty="0" err="1">
                <a:ln>
                  <a:noFill/>
                </a:ln>
                <a:solidFill>
                  <a:prstClr val="black"/>
                </a:solidFill>
                <a:effectLst/>
                <a:uLnTx/>
                <a:uFillTx/>
                <a:latin typeface="Ubuntu"/>
                <a:ea typeface="+mn-ea"/>
                <a:cs typeface="Ubuntu"/>
              </a:rPr>
              <a:t>Plan_Name</a:t>
            </a:r>
            <a:r>
              <a:rPr kumimoji="0" lang="en-GB" sz="2400" b="0" i="0" u="none" strike="noStrike" kern="1200" cap="none" spc="0" normalizeH="0" baseline="0" noProof="0" dirty="0">
                <a:ln>
                  <a:noFill/>
                </a:ln>
                <a:solidFill>
                  <a:prstClr val="black"/>
                </a:solidFill>
                <a:effectLst/>
                <a:uLnTx/>
                <a:uFillTx/>
                <a:latin typeface="Ubuntu"/>
                <a:ea typeface="+mn-ea"/>
                <a:cs typeface="Ubuntu"/>
              </a:rPr>
              <a:t>]</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Commands Summary</a:t>
            </a:r>
          </a:p>
        </p:txBody>
      </p:sp>
      <p:sp>
        <p:nvSpPr>
          <p:cNvPr id="2" name="Slide Number Placeholder 1">
            <a:extLst>
              <a:ext uri="{FF2B5EF4-FFF2-40B4-BE49-F238E27FC236}">
                <a16:creationId xmlns:a16="http://schemas.microsoft.com/office/drawing/2014/main" id="{6FF76454-A8A2-4FCD-BB82-51DB60E28144}"/>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24</a:t>
            </a:fld>
            <a:endParaRPr/>
          </a:p>
        </p:txBody>
      </p:sp>
      <p:sp>
        <p:nvSpPr>
          <p:cNvPr id="9" name="object 77">
            <a:extLst>
              <a:ext uri="{FF2B5EF4-FFF2-40B4-BE49-F238E27FC236}">
                <a16:creationId xmlns:a16="http://schemas.microsoft.com/office/drawing/2014/main" id="{1492869C-4575-4EC6-8402-90F2927852A7}"/>
              </a:ext>
            </a:extLst>
          </p:cNvPr>
          <p:cNvSpPr txBox="1"/>
          <p:nvPr/>
        </p:nvSpPr>
        <p:spPr>
          <a:xfrm>
            <a:off x="790141" y="5174942"/>
            <a:ext cx="1049533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DESTROY</a:t>
            </a:r>
            <a:r>
              <a:rPr kumimoji="0" lang="en-GB" sz="2400" b="0" i="0" u="none" strike="noStrike" kern="1200" cap="none" spc="0" normalizeH="0" baseline="0" noProof="0" dirty="0">
                <a:ln>
                  <a:noFill/>
                </a:ln>
                <a:solidFill>
                  <a:prstClr val="black"/>
                </a:solidFill>
                <a:effectLst/>
                <a:uLnTx/>
                <a:uFillTx/>
                <a:latin typeface="Ubuntu"/>
                <a:ea typeface="+mn-ea"/>
                <a:cs typeface="Ubuntu"/>
              </a:rPr>
              <a:t> – removes all the objects defined in the current configuration</a:t>
            </a:r>
          </a:p>
        </p:txBody>
      </p:sp>
    </p:spTree>
    <p:extLst>
      <p:ext uri="{BB962C8B-B14F-4D97-AF65-F5344CB8AC3E}">
        <p14:creationId xmlns:p14="http://schemas.microsoft.com/office/powerpoint/2010/main" val="165271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Terraform CLI</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25</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 name="Picture 3">
            <a:extLst>
              <a:ext uri="{FF2B5EF4-FFF2-40B4-BE49-F238E27FC236}">
                <a16:creationId xmlns:a16="http://schemas.microsoft.com/office/drawing/2014/main" id="{20B3224D-8F18-4F03-AB37-1C9EDACC4570}"/>
              </a:ext>
            </a:extLst>
          </p:cNvPr>
          <p:cNvPicPr>
            <a:picLocks noChangeAspect="1"/>
          </p:cNvPicPr>
          <p:nvPr/>
        </p:nvPicPr>
        <p:blipFill>
          <a:blip r:embed="rId3"/>
          <a:stretch>
            <a:fillRect/>
          </a:stretch>
        </p:blipFill>
        <p:spPr>
          <a:xfrm>
            <a:off x="767408" y="1636737"/>
            <a:ext cx="7272808" cy="3695774"/>
          </a:xfrm>
          <a:prstGeom prst="rect">
            <a:avLst/>
          </a:prstGeom>
        </p:spPr>
      </p:pic>
      <p:sp>
        <p:nvSpPr>
          <p:cNvPr id="9" name="object 77">
            <a:extLst>
              <a:ext uri="{FF2B5EF4-FFF2-40B4-BE49-F238E27FC236}">
                <a16:creationId xmlns:a16="http://schemas.microsoft.com/office/drawing/2014/main" id="{8A86F02A-2888-41CD-8A64-B72CFE8ED63B}"/>
              </a:ext>
            </a:extLst>
          </p:cNvPr>
          <p:cNvSpPr txBox="1"/>
          <p:nvPr/>
        </p:nvSpPr>
        <p:spPr>
          <a:xfrm>
            <a:off x="8184232" y="1649422"/>
            <a:ext cx="3960440" cy="2903359"/>
          </a:xfrm>
          <a:prstGeom prst="rect">
            <a:avLst/>
          </a:prstGeom>
        </p:spPr>
        <p:txBody>
          <a:bodyPr vert="horz" wrap="square" lIns="0" tIns="12700" rIns="0" bIns="0" rtlCol="0">
            <a:spAutoFit/>
          </a:bodyPr>
          <a:lstStyle/>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Open CMD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Navigate to Local workspace where terraform will be created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Invoke Init command “</a:t>
            </a:r>
            <a:r>
              <a:rPr lang="en-GB" b="1">
                <a:latin typeface="Ubuntu"/>
                <a:cs typeface="Ubuntu"/>
              </a:rPr>
              <a:t>terraform </a:t>
            </a:r>
            <a:r>
              <a:rPr lang="en-GB" b="1" err="1">
                <a:latin typeface="Ubuntu"/>
                <a:cs typeface="Ubuntu"/>
              </a:rPr>
              <a:t>init</a:t>
            </a:r>
            <a:r>
              <a:rPr lang="en-GB">
                <a:latin typeface="Ubuntu"/>
                <a:cs typeface="Ubuntu"/>
              </a:rPr>
              <a:t>” in </a:t>
            </a:r>
            <a:r>
              <a:rPr lang="en-GB" err="1">
                <a:latin typeface="Ubuntu"/>
                <a:cs typeface="Ubuntu"/>
              </a:rPr>
              <a:t>cmd</a:t>
            </a:r>
            <a:endParaRPr lang="en-GB">
              <a:latin typeface="Ubuntu"/>
              <a:cs typeface="Ubuntu"/>
            </a:endParaRP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Create your resources</a:t>
            </a:r>
            <a:r>
              <a:rPr lang="en-GB">
                <a:latin typeface="Ubuntu"/>
                <a:cs typeface="Ubuntu"/>
              </a:rPr>
              <a:t> in main.tf</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run command: “</a:t>
            </a:r>
            <a:r>
              <a:rPr kumimoji="0" lang="en-GB" b="1" i="0" u="none" strike="noStrike" kern="1200" cap="none" spc="0" normalizeH="0" baseline="0" noProof="0">
                <a:ln>
                  <a:noFill/>
                </a:ln>
                <a:effectLst/>
                <a:uLnTx/>
                <a:uFillTx/>
                <a:latin typeface="Ubuntu"/>
                <a:ea typeface="+mn-ea"/>
                <a:cs typeface="Ubuntu"/>
              </a:rPr>
              <a:t>terraform plan</a:t>
            </a:r>
            <a:r>
              <a:rPr kumimoji="0" lang="en-GB" b="0" i="0" u="none" strike="noStrike" kern="1200" cap="none" spc="0" normalizeH="0" baseline="0" noProof="0">
                <a:ln>
                  <a:noFill/>
                </a:ln>
                <a:effectLst/>
                <a:uLnTx/>
                <a:uFillTx/>
                <a:latin typeface="Ubuntu"/>
                <a:ea typeface="+mn-ea"/>
                <a:cs typeface="Ubuntu"/>
              </a:rPr>
              <a:t>”</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Review Plan</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run command: “</a:t>
            </a:r>
            <a:r>
              <a:rPr kumimoji="0" lang="en-GB" b="1" i="0" u="none" strike="noStrike" kern="1200" cap="none" spc="0" normalizeH="0" baseline="0" noProof="0">
                <a:ln>
                  <a:noFill/>
                </a:ln>
                <a:effectLst/>
                <a:uLnTx/>
                <a:uFillTx/>
                <a:latin typeface="Ubuntu"/>
                <a:ea typeface="+mn-ea"/>
                <a:cs typeface="Ubuntu"/>
              </a:rPr>
              <a:t>terraform apply</a:t>
            </a:r>
            <a:r>
              <a:rPr kumimoji="0" lang="en-GB" b="0" i="0" u="none" strike="noStrike" kern="1200" cap="none" spc="0" normalizeH="0" baseline="0" noProof="0">
                <a:ln>
                  <a:noFill/>
                </a:ln>
                <a:effectLst/>
                <a:uLnTx/>
                <a:uFillTx/>
                <a:latin typeface="Ubuntu"/>
                <a:ea typeface="+mn-ea"/>
                <a:cs typeface="Ubuntu"/>
              </a:rPr>
              <a:t>”</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endParaRPr kumimoji="0" lang="en-GB" sz="2000" b="0" i="0" u="none" strike="noStrike" kern="1200" cap="none" spc="0" normalizeH="0" baseline="0" noProof="0">
              <a:ln>
                <a:noFill/>
              </a:ln>
              <a:effectLst/>
              <a:uLnTx/>
              <a:uFillTx/>
              <a:latin typeface="Ubuntu"/>
              <a:ea typeface="+mn-ea"/>
              <a:cs typeface="Ubuntu"/>
            </a:endParaRPr>
          </a:p>
        </p:txBody>
      </p:sp>
    </p:spTree>
    <p:extLst>
      <p:ext uri="{BB962C8B-B14F-4D97-AF65-F5344CB8AC3E}">
        <p14:creationId xmlns:p14="http://schemas.microsoft.com/office/powerpoint/2010/main" val="247456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Defining Template</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9" name="Picture 8">
            <a:extLst>
              <a:ext uri="{FF2B5EF4-FFF2-40B4-BE49-F238E27FC236}">
                <a16:creationId xmlns:a16="http://schemas.microsoft.com/office/drawing/2014/main" id="{F154D049-4D7A-4AC8-8565-6FBDD629FBE7}"/>
              </a:ext>
            </a:extLst>
          </p:cNvPr>
          <p:cNvPicPr>
            <a:picLocks noChangeAspect="1"/>
          </p:cNvPicPr>
          <p:nvPr/>
        </p:nvPicPr>
        <p:blipFill rotWithShape="1">
          <a:blip r:embed="rId3"/>
          <a:srcRect r="43682"/>
          <a:stretch/>
        </p:blipFill>
        <p:spPr>
          <a:xfrm>
            <a:off x="706061" y="1429393"/>
            <a:ext cx="3232526" cy="3562623"/>
          </a:xfrm>
          <a:prstGeom prst="rect">
            <a:avLst/>
          </a:prstGeom>
        </p:spPr>
      </p:pic>
      <p:sp>
        <p:nvSpPr>
          <p:cNvPr id="12" name="Rectangle 11">
            <a:extLst>
              <a:ext uri="{FF2B5EF4-FFF2-40B4-BE49-F238E27FC236}">
                <a16:creationId xmlns:a16="http://schemas.microsoft.com/office/drawing/2014/main" id="{078D55B0-0E2A-4064-89F6-040E93ED2EC7}"/>
              </a:ext>
            </a:extLst>
          </p:cNvPr>
          <p:cNvSpPr/>
          <p:nvPr/>
        </p:nvSpPr>
        <p:spPr>
          <a:xfrm>
            <a:off x="897334" y="2356794"/>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FDB38DE-9561-4595-941A-7F9229AC70B0}"/>
              </a:ext>
            </a:extLst>
          </p:cNvPr>
          <p:cNvPicPr>
            <a:picLocks noChangeAspect="1"/>
          </p:cNvPicPr>
          <p:nvPr/>
        </p:nvPicPr>
        <p:blipFill>
          <a:blip r:embed="rId4"/>
          <a:stretch>
            <a:fillRect/>
          </a:stretch>
        </p:blipFill>
        <p:spPr>
          <a:xfrm>
            <a:off x="4962668" y="1051720"/>
            <a:ext cx="4104456" cy="4963394"/>
          </a:xfrm>
          <a:prstGeom prst="rect">
            <a:avLst/>
          </a:prstGeom>
        </p:spPr>
      </p:pic>
      <p:sp>
        <p:nvSpPr>
          <p:cNvPr id="16" name="Arrow: Right 15">
            <a:extLst>
              <a:ext uri="{FF2B5EF4-FFF2-40B4-BE49-F238E27FC236}">
                <a16:creationId xmlns:a16="http://schemas.microsoft.com/office/drawing/2014/main" id="{858D08C6-79A6-4F22-9CE8-559DA23E8193}"/>
              </a:ext>
            </a:extLst>
          </p:cNvPr>
          <p:cNvSpPr/>
          <p:nvPr/>
        </p:nvSpPr>
        <p:spPr>
          <a:xfrm>
            <a:off x="4219413" y="243240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bject 77">
            <a:extLst>
              <a:ext uri="{FF2B5EF4-FFF2-40B4-BE49-F238E27FC236}">
                <a16:creationId xmlns:a16="http://schemas.microsoft.com/office/drawing/2014/main" id="{BE9246FE-1EC6-4994-BEDB-AD3A15CE67C2}"/>
              </a:ext>
            </a:extLst>
          </p:cNvPr>
          <p:cNvSpPr txBox="1"/>
          <p:nvPr/>
        </p:nvSpPr>
        <p:spPr>
          <a:xfrm>
            <a:off x="9552384" y="1995049"/>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Ubuntu"/>
                <a:ea typeface="+mn-ea"/>
                <a:cs typeface="Ubuntu"/>
              </a:rPr>
              <a:t>Provider Dependencies</a:t>
            </a:r>
          </a:p>
        </p:txBody>
      </p:sp>
      <p:sp>
        <p:nvSpPr>
          <p:cNvPr id="18" name="object 77">
            <a:extLst>
              <a:ext uri="{FF2B5EF4-FFF2-40B4-BE49-F238E27FC236}">
                <a16:creationId xmlns:a16="http://schemas.microsoft.com/office/drawing/2014/main" id="{045D1BF7-3C53-4115-B682-4B0FAF1974B2}"/>
              </a:ext>
            </a:extLst>
          </p:cNvPr>
          <p:cNvSpPr txBox="1"/>
          <p:nvPr/>
        </p:nvSpPr>
        <p:spPr>
          <a:xfrm>
            <a:off x="9552385" y="4579791"/>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Resources</a:t>
            </a:r>
          </a:p>
        </p:txBody>
      </p:sp>
      <p:sp>
        <p:nvSpPr>
          <p:cNvPr id="19" name="object 77">
            <a:extLst>
              <a:ext uri="{FF2B5EF4-FFF2-40B4-BE49-F238E27FC236}">
                <a16:creationId xmlns:a16="http://schemas.microsoft.com/office/drawing/2014/main" id="{DD88DFB7-6D79-4F62-834F-A23D2A954257}"/>
              </a:ext>
            </a:extLst>
          </p:cNvPr>
          <p:cNvSpPr txBox="1"/>
          <p:nvPr/>
        </p:nvSpPr>
        <p:spPr>
          <a:xfrm>
            <a:off x="9552383" y="3491299"/>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Provider Definition</a:t>
            </a:r>
          </a:p>
        </p:txBody>
      </p:sp>
      <p:cxnSp>
        <p:nvCxnSpPr>
          <p:cNvPr id="20" name="Straight Arrow Connector 19">
            <a:extLst>
              <a:ext uri="{FF2B5EF4-FFF2-40B4-BE49-F238E27FC236}">
                <a16:creationId xmlns:a16="http://schemas.microsoft.com/office/drawing/2014/main" id="{3FD84F57-B431-4E61-98BD-1240D2A0FDBD}"/>
              </a:ext>
            </a:extLst>
          </p:cNvPr>
          <p:cNvCxnSpPr>
            <a:cxnSpLocks/>
          </p:cNvCxnSpPr>
          <p:nvPr/>
        </p:nvCxnSpPr>
        <p:spPr>
          <a:xfrm flipH="1" flipV="1">
            <a:off x="8184231" y="2160357"/>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78C3C4-C2E2-4E53-88FB-591D2A1DA0C0}"/>
              </a:ext>
            </a:extLst>
          </p:cNvPr>
          <p:cNvCxnSpPr/>
          <p:nvPr/>
        </p:nvCxnSpPr>
        <p:spPr>
          <a:xfrm flipH="1" flipV="1">
            <a:off x="8184232" y="3660830"/>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CF7BD9-9B09-4459-A5A9-9ADE376C2BD0}"/>
              </a:ext>
            </a:extLst>
          </p:cNvPr>
          <p:cNvCxnSpPr/>
          <p:nvPr/>
        </p:nvCxnSpPr>
        <p:spPr>
          <a:xfrm flipH="1" flipV="1">
            <a:off x="8184231" y="4748877"/>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C882A93-7F78-43FA-9BA6-BF1E9DA70A2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26</a:t>
            </a:fld>
            <a:endParaRPr/>
          </a:p>
        </p:txBody>
      </p:sp>
    </p:spTree>
    <p:extLst>
      <p:ext uri="{BB962C8B-B14F-4D97-AF65-F5344CB8AC3E}">
        <p14:creationId xmlns:p14="http://schemas.microsoft.com/office/powerpoint/2010/main" val="233861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1515800"/>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Defining Parameters in the terraform template</a:t>
            </a: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Parameters/Variables</a:t>
            </a:r>
          </a:p>
        </p:txBody>
      </p:sp>
      <p:pic>
        <p:nvPicPr>
          <p:cNvPr id="8" name="Picture 7">
            <a:extLst>
              <a:ext uri="{FF2B5EF4-FFF2-40B4-BE49-F238E27FC236}">
                <a16:creationId xmlns:a16="http://schemas.microsoft.com/office/drawing/2014/main" id="{76044CAA-173A-4642-9671-E83882EB9104}"/>
              </a:ext>
            </a:extLst>
          </p:cNvPr>
          <p:cNvPicPr>
            <a:picLocks noChangeAspect="1"/>
          </p:cNvPicPr>
          <p:nvPr/>
        </p:nvPicPr>
        <p:blipFill>
          <a:blip r:embed="rId3"/>
          <a:stretch>
            <a:fillRect/>
          </a:stretch>
        </p:blipFill>
        <p:spPr>
          <a:xfrm>
            <a:off x="1487488" y="2522884"/>
            <a:ext cx="4295775" cy="2609850"/>
          </a:xfrm>
          <a:prstGeom prst="rect">
            <a:avLst/>
          </a:prstGeom>
        </p:spPr>
      </p:pic>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471DCF9D-12EC-4AA8-B860-4E4503C3943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27</a:t>
            </a:fld>
            <a:endParaRPr/>
          </a:p>
        </p:txBody>
      </p:sp>
    </p:spTree>
    <p:extLst>
      <p:ext uri="{BB962C8B-B14F-4D97-AF65-F5344CB8AC3E}">
        <p14:creationId xmlns:p14="http://schemas.microsoft.com/office/powerpoint/2010/main" val="3731124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4042132"/>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Defining Parameters in the external file</a:t>
            </a: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Parameters/</a:t>
            </a:r>
            <a:r>
              <a:rPr lang="en-GB" sz="4000" dirty="0">
                <a:solidFill>
                  <a:srgbClr val="92D050"/>
                </a:solidFill>
                <a:latin typeface="Ubuntu"/>
                <a:cs typeface="Ubuntu"/>
              </a:rPr>
              <a:t>Variables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9" name="Picture 8">
            <a:extLst>
              <a:ext uri="{FF2B5EF4-FFF2-40B4-BE49-F238E27FC236}">
                <a16:creationId xmlns:a16="http://schemas.microsoft.com/office/drawing/2014/main" id="{34F06680-AEFE-4474-86A2-2F5D3D6B7A5B}"/>
              </a:ext>
            </a:extLst>
          </p:cNvPr>
          <p:cNvPicPr>
            <a:picLocks noChangeAspect="1"/>
          </p:cNvPicPr>
          <p:nvPr/>
        </p:nvPicPr>
        <p:blipFill rotWithShape="1">
          <a:blip r:embed="rId3"/>
          <a:srcRect r="43682"/>
          <a:stretch/>
        </p:blipFill>
        <p:spPr>
          <a:xfrm>
            <a:off x="1199456" y="2219120"/>
            <a:ext cx="3232526" cy="3562623"/>
          </a:xfrm>
          <a:prstGeom prst="rect">
            <a:avLst/>
          </a:prstGeom>
        </p:spPr>
      </p:pic>
      <p:pic>
        <p:nvPicPr>
          <p:cNvPr id="3" name="Picture 2">
            <a:extLst>
              <a:ext uri="{FF2B5EF4-FFF2-40B4-BE49-F238E27FC236}">
                <a16:creationId xmlns:a16="http://schemas.microsoft.com/office/drawing/2014/main" id="{31CEE218-69F7-4FF0-AED4-FDA406D5CC42}"/>
              </a:ext>
            </a:extLst>
          </p:cNvPr>
          <p:cNvPicPr>
            <a:picLocks noChangeAspect="1"/>
          </p:cNvPicPr>
          <p:nvPr/>
        </p:nvPicPr>
        <p:blipFill>
          <a:blip r:embed="rId4"/>
          <a:stretch>
            <a:fillRect/>
          </a:stretch>
        </p:blipFill>
        <p:spPr>
          <a:xfrm>
            <a:off x="7760018" y="2385792"/>
            <a:ext cx="3232526" cy="3458803"/>
          </a:xfrm>
          <a:prstGeom prst="rect">
            <a:avLst/>
          </a:prstGeom>
        </p:spPr>
      </p:pic>
      <p:sp>
        <p:nvSpPr>
          <p:cNvPr id="12" name="Rectangle 11">
            <a:extLst>
              <a:ext uri="{FF2B5EF4-FFF2-40B4-BE49-F238E27FC236}">
                <a16:creationId xmlns:a16="http://schemas.microsoft.com/office/drawing/2014/main" id="{87A04D21-158F-4A48-8181-2DF3912EA67C}"/>
              </a:ext>
            </a:extLst>
          </p:cNvPr>
          <p:cNvSpPr/>
          <p:nvPr/>
        </p:nvSpPr>
        <p:spPr>
          <a:xfrm>
            <a:off x="1342804" y="5159459"/>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BF5E7752-B3A9-45A3-98C3-C79BDDADFC37}"/>
              </a:ext>
            </a:extLst>
          </p:cNvPr>
          <p:cNvSpPr/>
          <p:nvPr/>
        </p:nvSpPr>
        <p:spPr>
          <a:xfrm>
            <a:off x="5418464" y="5222429"/>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E6AD2BF9-378D-43C3-9CB2-6F8E4FF28FE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28</a:t>
            </a:fld>
            <a:endParaRPr/>
          </a:p>
        </p:txBody>
      </p:sp>
    </p:spTree>
    <p:extLst>
      <p:ext uri="{BB962C8B-B14F-4D97-AF65-F5344CB8AC3E}">
        <p14:creationId xmlns:p14="http://schemas.microsoft.com/office/powerpoint/2010/main" val="361250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4547399"/>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solidFill>
                  <a:prstClr val="black"/>
                </a:solidFill>
                <a:latin typeface="Ubuntu"/>
                <a:cs typeface="Ubuntu"/>
              </a:rPr>
              <a:t>Injecting from the Pipeline</a:t>
            </a: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Providing Parameters in the external file</a:t>
            </a: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Providing Parameters/Variables</a:t>
            </a:r>
          </a:p>
        </p:txBody>
      </p:sp>
      <p:pic>
        <p:nvPicPr>
          <p:cNvPr id="9" name="Picture 8">
            <a:extLst>
              <a:ext uri="{FF2B5EF4-FFF2-40B4-BE49-F238E27FC236}">
                <a16:creationId xmlns:a16="http://schemas.microsoft.com/office/drawing/2014/main" id="{34F06680-AEFE-4474-86A2-2F5D3D6B7A5B}"/>
              </a:ext>
            </a:extLst>
          </p:cNvPr>
          <p:cNvPicPr>
            <a:picLocks noChangeAspect="1"/>
          </p:cNvPicPr>
          <p:nvPr/>
        </p:nvPicPr>
        <p:blipFill rotWithShape="1">
          <a:blip r:embed="rId3"/>
          <a:srcRect r="43682"/>
          <a:stretch/>
        </p:blipFill>
        <p:spPr>
          <a:xfrm>
            <a:off x="1285848" y="2683317"/>
            <a:ext cx="3232526" cy="3562623"/>
          </a:xfrm>
          <a:prstGeom prst="rect">
            <a:avLst/>
          </a:prstGeom>
        </p:spPr>
      </p:pic>
      <p:sp>
        <p:nvSpPr>
          <p:cNvPr id="13" name="Rectangle 12">
            <a:extLst>
              <a:ext uri="{FF2B5EF4-FFF2-40B4-BE49-F238E27FC236}">
                <a16:creationId xmlns:a16="http://schemas.microsoft.com/office/drawing/2014/main" id="{13648B9F-5181-476A-8B3A-38F8B614EBFD}"/>
              </a:ext>
            </a:extLst>
          </p:cNvPr>
          <p:cNvSpPr/>
          <p:nvPr/>
        </p:nvSpPr>
        <p:spPr>
          <a:xfrm>
            <a:off x="1429196" y="5174164"/>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78D8806-4AA6-48B4-A7CB-6FEF6ABD39AB}"/>
              </a:ext>
            </a:extLst>
          </p:cNvPr>
          <p:cNvPicPr>
            <a:picLocks noChangeAspect="1"/>
          </p:cNvPicPr>
          <p:nvPr/>
        </p:nvPicPr>
        <p:blipFill>
          <a:blip r:embed="rId4"/>
          <a:stretch>
            <a:fillRect/>
          </a:stretch>
        </p:blipFill>
        <p:spPr>
          <a:xfrm>
            <a:off x="7752184" y="4516471"/>
            <a:ext cx="4105275" cy="1362075"/>
          </a:xfrm>
          <a:prstGeom prst="rect">
            <a:avLst/>
          </a:prstGeom>
        </p:spPr>
      </p:pic>
      <p:sp>
        <p:nvSpPr>
          <p:cNvPr id="16" name="Arrow: Right 15">
            <a:extLst>
              <a:ext uri="{FF2B5EF4-FFF2-40B4-BE49-F238E27FC236}">
                <a16:creationId xmlns:a16="http://schemas.microsoft.com/office/drawing/2014/main" id="{955DB2A1-0EC9-4129-A2C0-A1730DC2680C}"/>
              </a:ext>
            </a:extLst>
          </p:cNvPr>
          <p:cNvSpPr/>
          <p:nvPr/>
        </p:nvSpPr>
        <p:spPr>
          <a:xfrm>
            <a:off x="5375920" y="5271766"/>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1C17DE5C-395C-498B-AC3F-3CFCE5160DF5}"/>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29</a:t>
            </a:fld>
            <a:endParaRPr/>
          </a:p>
        </p:txBody>
      </p:sp>
    </p:spTree>
    <p:extLst>
      <p:ext uri="{BB962C8B-B14F-4D97-AF65-F5344CB8AC3E}">
        <p14:creationId xmlns:p14="http://schemas.microsoft.com/office/powerpoint/2010/main" val="1685193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Upload ARM Templates to Repo</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Define Build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Create Release Pipeline </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Assign variables to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4557658"/>
          </a:xfrm>
          <a:prstGeom prst="rect">
            <a:avLst/>
          </a:prstGeom>
        </p:spPr>
        <p:txBody>
          <a:bodyPr vert="horz" wrap="square" lIns="0" tIns="12700" rIns="0" bIns="0" rtlCol="0">
            <a:spAutoFit/>
          </a:bodyPr>
          <a:lstStyle/>
          <a:p>
            <a:pPr marL="12700">
              <a:lnSpc>
                <a:spcPct val="100000"/>
              </a:lnSpc>
              <a:spcBef>
                <a:spcPts val="100"/>
              </a:spcBef>
            </a:pPr>
            <a:r>
              <a:rPr lang="en-GB" sz="4000">
                <a:solidFill>
                  <a:srgbClr val="92D050"/>
                </a:solidFill>
                <a:latin typeface="Ubuntu"/>
                <a:cs typeface="Ubuntu"/>
              </a:rPr>
              <a:t>Problem:</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Deploying Software Infrastructure takes time that should be used for development that brings value to end users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Same infrastructure need to be deployed for multiple environments and all environment should be identical (with exceptions)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Documentation is required for complex deployments e.g. release notes that specify the order, permissions etc. to make </a:t>
            </a:r>
            <a:r>
              <a:rPr lang="en-GB" sz="2800">
                <a:solidFill>
                  <a:schemeClr val="tx2"/>
                </a:solidFill>
                <a:latin typeface="Ubuntu"/>
                <a:cs typeface="Ubuntu"/>
              </a:rPr>
              <a:t>solutions aligned across different environments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cs typeface="Ubuntu"/>
              </a:rPr>
              <a:t>In case of change updates to the infrastructure need to be done on multiple environments</a:t>
            </a:r>
          </a:p>
        </p:txBody>
      </p:sp>
    </p:spTree>
    <p:extLst>
      <p:ext uri="{BB962C8B-B14F-4D97-AF65-F5344CB8AC3E}">
        <p14:creationId xmlns:p14="http://schemas.microsoft.com/office/powerpoint/2010/main" val="403795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3031599"/>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Modules</a:t>
            </a:r>
          </a:p>
        </p:txBody>
      </p:sp>
      <p:pic>
        <p:nvPicPr>
          <p:cNvPr id="3" name="Picture 2">
            <a:extLst>
              <a:ext uri="{FF2B5EF4-FFF2-40B4-BE49-F238E27FC236}">
                <a16:creationId xmlns:a16="http://schemas.microsoft.com/office/drawing/2014/main" id="{D9C0DE8C-E426-45ED-8C67-32CD046527AC}"/>
              </a:ext>
            </a:extLst>
          </p:cNvPr>
          <p:cNvPicPr>
            <a:picLocks noChangeAspect="1"/>
          </p:cNvPicPr>
          <p:nvPr/>
        </p:nvPicPr>
        <p:blipFill rotWithShape="1">
          <a:blip r:embed="rId3"/>
          <a:srcRect r="61691"/>
          <a:stretch/>
        </p:blipFill>
        <p:spPr>
          <a:xfrm>
            <a:off x="739615" y="1587284"/>
            <a:ext cx="3988234" cy="1609725"/>
          </a:xfrm>
          <a:prstGeom prst="rect">
            <a:avLst/>
          </a:prstGeom>
        </p:spPr>
      </p:pic>
      <p:sp>
        <p:nvSpPr>
          <p:cNvPr id="13" name="Rectangle 12">
            <a:extLst>
              <a:ext uri="{FF2B5EF4-FFF2-40B4-BE49-F238E27FC236}">
                <a16:creationId xmlns:a16="http://schemas.microsoft.com/office/drawing/2014/main" id="{13648B9F-5181-476A-8B3A-38F8B614EBFD}"/>
              </a:ext>
            </a:extLst>
          </p:cNvPr>
          <p:cNvSpPr/>
          <p:nvPr/>
        </p:nvSpPr>
        <p:spPr>
          <a:xfrm>
            <a:off x="1199456" y="2104562"/>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8B182F6-2422-4C5E-AFB4-EB6301A7D619}"/>
              </a:ext>
            </a:extLst>
          </p:cNvPr>
          <p:cNvSpPr/>
          <p:nvPr/>
        </p:nvSpPr>
        <p:spPr>
          <a:xfrm>
            <a:off x="1199456" y="2438509"/>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603BC13-6217-4808-87C6-C8A891924C25}"/>
              </a:ext>
            </a:extLst>
          </p:cNvPr>
          <p:cNvSpPr/>
          <p:nvPr/>
        </p:nvSpPr>
        <p:spPr>
          <a:xfrm>
            <a:off x="1199456" y="2774769"/>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5F6B28D-9A83-4E2B-B447-FFE2B1CE59A7}"/>
              </a:ext>
            </a:extLst>
          </p:cNvPr>
          <p:cNvSpPr txBox="1"/>
          <p:nvPr/>
        </p:nvSpPr>
        <p:spPr>
          <a:xfrm>
            <a:off x="911424" y="2096450"/>
            <a:ext cx="720080" cy="369332"/>
          </a:xfrm>
          <a:prstGeom prst="rect">
            <a:avLst/>
          </a:prstGeom>
          <a:noFill/>
        </p:spPr>
        <p:txBody>
          <a:bodyPr wrap="square" rtlCol="0">
            <a:spAutoFit/>
          </a:bodyPr>
          <a:lstStyle/>
          <a:p>
            <a:r>
              <a:rPr lang="en-GB">
                <a:solidFill>
                  <a:srgbClr val="FF0000"/>
                </a:solidFill>
              </a:rPr>
              <a:t>1</a:t>
            </a:r>
          </a:p>
        </p:txBody>
      </p:sp>
      <p:sp>
        <p:nvSpPr>
          <p:cNvPr id="17" name="TextBox 16">
            <a:extLst>
              <a:ext uri="{FF2B5EF4-FFF2-40B4-BE49-F238E27FC236}">
                <a16:creationId xmlns:a16="http://schemas.microsoft.com/office/drawing/2014/main" id="{08275839-6AA3-4128-B38A-107827DAD5E7}"/>
              </a:ext>
            </a:extLst>
          </p:cNvPr>
          <p:cNvSpPr txBox="1"/>
          <p:nvPr/>
        </p:nvSpPr>
        <p:spPr>
          <a:xfrm>
            <a:off x="911424" y="2404882"/>
            <a:ext cx="720080" cy="369332"/>
          </a:xfrm>
          <a:prstGeom prst="rect">
            <a:avLst/>
          </a:prstGeom>
          <a:noFill/>
        </p:spPr>
        <p:txBody>
          <a:bodyPr wrap="square" rtlCol="0">
            <a:spAutoFit/>
          </a:bodyPr>
          <a:lstStyle/>
          <a:p>
            <a:r>
              <a:rPr lang="en-GB">
                <a:solidFill>
                  <a:srgbClr val="FF0000"/>
                </a:solidFill>
              </a:rPr>
              <a:t>2</a:t>
            </a:r>
          </a:p>
        </p:txBody>
      </p:sp>
      <p:sp>
        <p:nvSpPr>
          <p:cNvPr id="18" name="TextBox 17">
            <a:extLst>
              <a:ext uri="{FF2B5EF4-FFF2-40B4-BE49-F238E27FC236}">
                <a16:creationId xmlns:a16="http://schemas.microsoft.com/office/drawing/2014/main" id="{3E43296E-CB18-40F1-8F3C-ED51E61D40E6}"/>
              </a:ext>
            </a:extLst>
          </p:cNvPr>
          <p:cNvSpPr txBox="1"/>
          <p:nvPr/>
        </p:nvSpPr>
        <p:spPr>
          <a:xfrm>
            <a:off x="911424" y="2746792"/>
            <a:ext cx="222431" cy="369332"/>
          </a:xfrm>
          <a:prstGeom prst="rect">
            <a:avLst/>
          </a:prstGeom>
          <a:noFill/>
        </p:spPr>
        <p:txBody>
          <a:bodyPr wrap="square" rtlCol="0">
            <a:spAutoFit/>
          </a:bodyPr>
          <a:lstStyle/>
          <a:p>
            <a:r>
              <a:rPr lang="en-GB">
                <a:solidFill>
                  <a:srgbClr val="FF0000"/>
                </a:solidFill>
              </a:rPr>
              <a:t>3</a:t>
            </a:r>
          </a:p>
        </p:txBody>
      </p:sp>
      <p:sp>
        <p:nvSpPr>
          <p:cNvPr id="19" name="Rectangle 18">
            <a:extLst>
              <a:ext uri="{FF2B5EF4-FFF2-40B4-BE49-F238E27FC236}">
                <a16:creationId xmlns:a16="http://schemas.microsoft.com/office/drawing/2014/main" id="{F65B5181-C9CD-4B72-B1DA-D74A9F98F667}"/>
              </a:ext>
            </a:extLst>
          </p:cNvPr>
          <p:cNvSpPr/>
          <p:nvPr/>
        </p:nvSpPr>
        <p:spPr>
          <a:xfrm>
            <a:off x="6384032" y="5975863"/>
            <a:ext cx="5807968" cy="888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1F41336-F52B-46B7-B790-CE64AB01A56E}"/>
              </a:ext>
            </a:extLst>
          </p:cNvPr>
          <p:cNvPicPr>
            <a:picLocks noChangeAspect="1"/>
          </p:cNvPicPr>
          <p:nvPr/>
        </p:nvPicPr>
        <p:blipFill>
          <a:blip r:embed="rId4"/>
          <a:stretch>
            <a:fillRect/>
          </a:stretch>
        </p:blipFill>
        <p:spPr>
          <a:xfrm>
            <a:off x="4504657" y="2089337"/>
            <a:ext cx="7621742" cy="4237766"/>
          </a:xfrm>
          <a:prstGeom prst="rect">
            <a:avLst/>
          </a:prstGeom>
        </p:spPr>
      </p:pic>
      <p:sp>
        <p:nvSpPr>
          <p:cNvPr id="20" name="Slide Number Placeholder 19">
            <a:extLst>
              <a:ext uri="{FF2B5EF4-FFF2-40B4-BE49-F238E27FC236}">
                <a16:creationId xmlns:a16="http://schemas.microsoft.com/office/drawing/2014/main" id="{935F67DA-4A60-4CAF-8B88-69E78542F8E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30</a:t>
            </a:fld>
            <a:endParaRPr/>
          </a:p>
        </p:txBody>
      </p:sp>
      <p:pic>
        <p:nvPicPr>
          <p:cNvPr id="22" name="Picture 21">
            <a:extLst>
              <a:ext uri="{FF2B5EF4-FFF2-40B4-BE49-F238E27FC236}">
                <a16:creationId xmlns:a16="http://schemas.microsoft.com/office/drawing/2014/main" id="{B8D7BC95-94F9-465D-A272-7ADE23278F28}"/>
              </a:ext>
            </a:extLst>
          </p:cNvPr>
          <p:cNvPicPr>
            <a:picLocks noChangeAspect="1"/>
          </p:cNvPicPr>
          <p:nvPr/>
        </p:nvPicPr>
        <p:blipFill>
          <a:blip r:embed="rId5"/>
          <a:stretch>
            <a:fillRect/>
          </a:stretch>
        </p:blipFill>
        <p:spPr>
          <a:xfrm>
            <a:off x="929407" y="5716005"/>
            <a:ext cx="3287063" cy="611098"/>
          </a:xfrm>
          <a:prstGeom prst="rect">
            <a:avLst/>
          </a:prstGeom>
        </p:spPr>
      </p:pic>
      <p:pic>
        <p:nvPicPr>
          <p:cNvPr id="24" name="Picture 23">
            <a:extLst>
              <a:ext uri="{FF2B5EF4-FFF2-40B4-BE49-F238E27FC236}">
                <a16:creationId xmlns:a16="http://schemas.microsoft.com/office/drawing/2014/main" id="{059FA1D4-EA31-418C-A602-64A166D29610}"/>
              </a:ext>
            </a:extLst>
          </p:cNvPr>
          <p:cNvPicPr>
            <a:picLocks noChangeAspect="1"/>
          </p:cNvPicPr>
          <p:nvPr/>
        </p:nvPicPr>
        <p:blipFill>
          <a:blip r:embed="rId6"/>
          <a:stretch>
            <a:fillRect/>
          </a:stretch>
        </p:blipFill>
        <p:spPr>
          <a:xfrm>
            <a:off x="929408" y="3185498"/>
            <a:ext cx="3287062" cy="2461133"/>
          </a:xfrm>
          <a:prstGeom prst="rect">
            <a:avLst/>
          </a:prstGeom>
        </p:spPr>
      </p:pic>
      <p:cxnSp>
        <p:nvCxnSpPr>
          <p:cNvPr id="26" name="Connector: Elbow 25">
            <a:extLst>
              <a:ext uri="{FF2B5EF4-FFF2-40B4-BE49-F238E27FC236}">
                <a16:creationId xmlns:a16="http://schemas.microsoft.com/office/drawing/2014/main" id="{9C1C68F6-9781-4239-A19D-E58BB55908B7}"/>
              </a:ext>
            </a:extLst>
          </p:cNvPr>
          <p:cNvCxnSpPr>
            <a:cxnSpLocks/>
            <a:stCxn id="13" idx="0"/>
            <a:endCxn id="12" idx="0"/>
          </p:cNvCxnSpPr>
          <p:nvPr/>
        </p:nvCxnSpPr>
        <p:spPr>
          <a:xfrm rot="5400000" flipH="1" flipV="1">
            <a:off x="5523966" y="-687000"/>
            <a:ext cx="15225" cy="5567900"/>
          </a:xfrm>
          <a:prstGeom prst="bentConnector3">
            <a:avLst>
              <a:gd name="adj1" fmla="val 16014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23FAF1-B090-4E0A-ACEB-979807837BE1}"/>
              </a:ext>
            </a:extLst>
          </p:cNvPr>
          <p:cNvCxnSpPr>
            <a:stCxn id="14" idx="3"/>
            <a:endCxn id="22" idx="3"/>
          </p:cNvCxnSpPr>
          <p:nvPr/>
        </p:nvCxnSpPr>
        <p:spPr>
          <a:xfrm flipH="1">
            <a:off x="4216470" y="2591399"/>
            <a:ext cx="79330" cy="3430155"/>
          </a:xfrm>
          <a:prstGeom prst="bentConnector3">
            <a:avLst>
              <a:gd name="adj1" fmla="val -1371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63F33EA-5249-4611-9C16-A0F096607F2A}"/>
              </a:ext>
            </a:extLst>
          </p:cNvPr>
          <p:cNvCxnSpPr>
            <a:cxnSpLocks/>
            <a:stCxn id="18" idx="1"/>
            <a:endCxn id="24" idx="1"/>
          </p:cNvCxnSpPr>
          <p:nvPr/>
        </p:nvCxnSpPr>
        <p:spPr>
          <a:xfrm rot="10800000" flipH="1" flipV="1">
            <a:off x="911424" y="2931457"/>
            <a:ext cx="17984" cy="1484607"/>
          </a:xfrm>
          <a:prstGeom prst="bentConnector3">
            <a:avLst>
              <a:gd name="adj1" fmla="val -12711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96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Breaking down into Reusable Components</a:t>
            </a:r>
          </a:p>
        </p:txBody>
      </p:sp>
      <p:sp>
        <p:nvSpPr>
          <p:cNvPr id="13" name="object 77">
            <a:extLst>
              <a:ext uri="{FF2B5EF4-FFF2-40B4-BE49-F238E27FC236}">
                <a16:creationId xmlns:a16="http://schemas.microsoft.com/office/drawing/2014/main" id="{1D2699FB-0081-42E5-B1CB-CB59C81E0C65}"/>
              </a:ext>
            </a:extLst>
          </p:cNvPr>
          <p:cNvSpPr txBox="1"/>
          <p:nvPr/>
        </p:nvSpPr>
        <p:spPr>
          <a:xfrm>
            <a:off x="407368" y="931083"/>
            <a:ext cx="11809312"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Application - Reusable individual components (Terraform)</a:t>
            </a:r>
          </a:p>
        </p:txBody>
      </p:sp>
      <p:sp>
        <p:nvSpPr>
          <p:cNvPr id="41" name="Rectangle 40">
            <a:extLst>
              <a:ext uri="{FF2B5EF4-FFF2-40B4-BE49-F238E27FC236}">
                <a16:creationId xmlns:a16="http://schemas.microsoft.com/office/drawing/2014/main" id="{E654AAFB-3647-4A94-B3AB-83800ACD0318}"/>
              </a:ext>
            </a:extLst>
          </p:cNvPr>
          <p:cNvSpPr/>
          <p:nvPr/>
        </p:nvSpPr>
        <p:spPr>
          <a:xfrm>
            <a:off x="7852352" y="2976691"/>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FFFBC19-4C0D-406C-848E-82365640B12A}"/>
              </a:ext>
            </a:extLst>
          </p:cNvPr>
          <p:cNvSpPr/>
          <p:nvPr/>
        </p:nvSpPr>
        <p:spPr>
          <a:xfrm>
            <a:off x="7852352" y="3550736"/>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62C7B96-F793-430D-88C7-4823137639E8}"/>
              </a:ext>
            </a:extLst>
          </p:cNvPr>
          <p:cNvSpPr/>
          <p:nvPr/>
        </p:nvSpPr>
        <p:spPr>
          <a:xfrm>
            <a:off x="7847885" y="4110559"/>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DEC8831-1C27-4682-ACBB-0290869D6FC2}"/>
              </a:ext>
            </a:extLst>
          </p:cNvPr>
          <p:cNvSpPr/>
          <p:nvPr/>
        </p:nvSpPr>
        <p:spPr>
          <a:xfrm>
            <a:off x="7847885" y="4685430"/>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6C95C46-16CA-4927-A394-67143CD42DCF}"/>
              </a:ext>
            </a:extLst>
          </p:cNvPr>
          <p:cNvSpPr/>
          <p:nvPr/>
        </p:nvSpPr>
        <p:spPr>
          <a:xfrm>
            <a:off x="7847885" y="5256074"/>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F4797EF-4D26-45AF-8BDD-EC9CF0EFFFC6}"/>
              </a:ext>
            </a:extLst>
          </p:cNvPr>
          <p:cNvSpPr/>
          <p:nvPr/>
        </p:nvSpPr>
        <p:spPr>
          <a:xfrm>
            <a:off x="6757196" y="1804743"/>
            <a:ext cx="2986249" cy="537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6815886" y="1843442"/>
            <a:ext cx="532807" cy="459235"/>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7348693" y="1919552"/>
            <a:ext cx="2394752" cy="3070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Main.</a:t>
            </a:r>
            <a:r>
              <a:rPr lang="en-GB" dirty="0" err="1">
                <a:solidFill>
                  <a:schemeClr val="bg1"/>
                </a:solidFill>
                <a:latin typeface="Calibri"/>
              </a:rPr>
              <a:t>tf</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E7EA4A89-3629-4BE5-89F7-D7429D4E601D}"/>
              </a:ext>
            </a:extLst>
          </p:cNvPr>
          <p:cNvSpPr/>
          <p:nvPr/>
        </p:nvSpPr>
        <p:spPr>
          <a:xfrm>
            <a:off x="7852352" y="2402647"/>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9094D399-652F-4C2C-95D0-7495275D8628}"/>
              </a:ext>
            </a:extLst>
          </p:cNvPr>
          <p:cNvPicPr>
            <a:picLocks noChangeAspect="1"/>
          </p:cNvPicPr>
          <p:nvPr/>
        </p:nvPicPr>
        <p:blipFill>
          <a:blip r:embed="rId3"/>
          <a:stretch>
            <a:fillRect/>
          </a:stretch>
        </p:blipFill>
        <p:spPr>
          <a:xfrm>
            <a:off x="7911042" y="2441346"/>
            <a:ext cx="532807" cy="459235"/>
          </a:xfrm>
          <a:prstGeom prst="rect">
            <a:avLst/>
          </a:prstGeom>
        </p:spPr>
      </p:pic>
      <p:sp>
        <p:nvSpPr>
          <p:cNvPr id="40" name="TextBox 39">
            <a:extLst>
              <a:ext uri="{FF2B5EF4-FFF2-40B4-BE49-F238E27FC236}">
                <a16:creationId xmlns:a16="http://schemas.microsoft.com/office/drawing/2014/main" id="{9D042A6C-01E1-4B8E-877D-957C5FD904FA}"/>
              </a:ext>
            </a:extLst>
          </p:cNvPr>
          <p:cNvSpPr txBox="1"/>
          <p:nvPr/>
        </p:nvSpPr>
        <p:spPr>
          <a:xfrm>
            <a:off x="8443849" y="2517456"/>
            <a:ext cx="2771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Key Vault.tf (module)</a:t>
            </a:r>
          </a:p>
        </p:txBody>
      </p:sp>
      <p:pic>
        <p:nvPicPr>
          <p:cNvPr id="42" name="Picture 41">
            <a:extLst>
              <a:ext uri="{FF2B5EF4-FFF2-40B4-BE49-F238E27FC236}">
                <a16:creationId xmlns:a16="http://schemas.microsoft.com/office/drawing/2014/main" id="{52F49E0E-687D-481A-926E-818D49282ED3}"/>
              </a:ext>
            </a:extLst>
          </p:cNvPr>
          <p:cNvPicPr>
            <a:picLocks noChangeAspect="1"/>
          </p:cNvPicPr>
          <p:nvPr/>
        </p:nvPicPr>
        <p:blipFill>
          <a:blip r:embed="rId3"/>
          <a:stretch>
            <a:fillRect/>
          </a:stretch>
        </p:blipFill>
        <p:spPr>
          <a:xfrm>
            <a:off x="7911042" y="3015390"/>
            <a:ext cx="532807" cy="459235"/>
          </a:xfrm>
          <a:prstGeom prst="rect">
            <a:avLst/>
          </a:prstGeom>
        </p:spPr>
      </p:pic>
      <p:sp>
        <p:nvSpPr>
          <p:cNvPr id="43" name="TextBox 42">
            <a:extLst>
              <a:ext uri="{FF2B5EF4-FFF2-40B4-BE49-F238E27FC236}">
                <a16:creationId xmlns:a16="http://schemas.microsoft.com/office/drawing/2014/main" id="{A453658B-B729-40EC-8205-66604978D421}"/>
              </a:ext>
            </a:extLst>
          </p:cNvPr>
          <p:cNvSpPr txBox="1"/>
          <p:nvPr/>
        </p:nvSpPr>
        <p:spPr>
          <a:xfrm>
            <a:off x="8443848" y="3091501"/>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Databricks</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30BCC589-78D1-4C48-8BB6-110F8A1AF0DC}"/>
              </a:ext>
            </a:extLst>
          </p:cNvPr>
          <p:cNvPicPr>
            <a:picLocks noChangeAspect="1"/>
          </p:cNvPicPr>
          <p:nvPr/>
        </p:nvPicPr>
        <p:blipFill>
          <a:blip r:embed="rId3"/>
          <a:stretch>
            <a:fillRect/>
          </a:stretch>
        </p:blipFill>
        <p:spPr>
          <a:xfrm>
            <a:off x="7911042" y="3589435"/>
            <a:ext cx="532807" cy="459235"/>
          </a:xfrm>
          <a:prstGeom prst="rect">
            <a:avLst/>
          </a:prstGeom>
        </p:spPr>
      </p:pic>
      <p:sp>
        <p:nvSpPr>
          <p:cNvPr id="46" name="TextBox 45">
            <a:extLst>
              <a:ext uri="{FF2B5EF4-FFF2-40B4-BE49-F238E27FC236}">
                <a16:creationId xmlns:a16="http://schemas.microsoft.com/office/drawing/2014/main" id="{906A05BE-530A-463A-856E-57D58B19CED9}"/>
              </a:ext>
            </a:extLst>
          </p:cNvPr>
          <p:cNvSpPr txBox="1"/>
          <p:nvPr/>
        </p:nvSpPr>
        <p:spPr>
          <a:xfrm>
            <a:off x="8443849" y="3665545"/>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Database</a:t>
            </a:r>
            <a:r>
              <a:rPr lang="en-GB" dirty="0">
                <a:solidFill>
                  <a:schemeClr val="bg1"/>
                </a:solidFill>
              </a:rPr>
              <a:t>.</a:t>
            </a:r>
            <a:r>
              <a:rPr lang="en-GB" dirty="0" err="1">
                <a:solidFill>
                  <a:schemeClr val="bg1"/>
                </a:solidFill>
              </a:rPr>
              <a:t>tf</a:t>
            </a:r>
            <a:r>
              <a:rPr lang="en-GB" dirty="0">
                <a:solidFill>
                  <a:schemeClr val="bg1"/>
                </a:solidFill>
              </a:rPr>
              <a:t> (module)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ED1AD10C-90BB-4190-A5EF-330DAFB46605}"/>
              </a:ext>
            </a:extLst>
          </p:cNvPr>
          <p:cNvPicPr>
            <a:picLocks noChangeAspect="1"/>
          </p:cNvPicPr>
          <p:nvPr/>
        </p:nvPicPr>
        <p:blipFill>
          <a:blip r:embed="rId3"/>
          <a:stretch>
            <a:fillRect/>
          </a:stretch>
        </p:blipFill>
        <p:spPr>
          <a:xfrm>
            <a:off x="7906576" y="4149258"/>
            <a:ext cx="532807" cy="459235"/>
          </a:xfrm>
          <a:prstGeom prst="rect">
            <a:avLst/>
          </a:prstGeom>
        </p:spPr>
      </p:pic>
      <p:sp>
        <p:nvSpPr>
          <p:cNvPr id="51" name="TextBox 50">
            <a:extLst>
              <a:ext uri="{FF2B5EF4-FFF2-40B4-BE49-F238E27FC236}">
                <a16:creationId xmlns:a16="http://schemas.microsoft.com/office/drawing/2014/main" id="{E12ACA81-0221-439D-A9E3-7F25240C8290}"/>
              </a:ext>
            </a:extLst>
          </p:cNvPr>
          <p:cNvSpPr txBox="1"/>
          <p:nvPr/>
        </p:nvSpPr>
        <p:spPr>
          <a:xfrm>
            <a:off x="8439381" y="4225368"/>
            <a:ext cx="33966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Server</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53" name="Picture 52">
            <a:extLst>
              <a:ext uri="{FF2B5EF4-FFF2-40B4-BE49-F238E27FC236}">
                <a16:creationId xmlns:a16="http://schemas.microsoft.com/office/drawing/2014/main" id="{C1FFAB88-5C3A-4046-8EAB-4A491898C382}"/>
              </a:ext>
            </a:extLst>
          </p:cNvPr>
          <p:cNvPicPr>
            <a:picLocks noChangeAspect="1"/>
          </p:cNvPicPr>
          <p:nvPr/>
        </p:nvPicPr>
        <p:blipFill>
          <a:blip r:embed="rId3"/>
          <a:stretch>
            <a:fillRect/>
          </a:stretch>
        </p:blipFill>
        <p:spPr>
          <a:xfrm>
            <a:off x="7906576" y="4724129"/>
            <a:ext cx="532807" cy="459235"/>
          </a:xfrm>
          <a:prstGeom prst="rect">
            <a:avLst/>
          </a:prstGeom>
        </p:spPr>
      </p:pic>
      <p:sp>
        <p:nvSpPr>
          <p:cNvPr id="55" name="TextBox 54">
            <a:extLst>
              <a:ext uri="{FF2B5EF4-FFF2-40B4-BE49-F238E27FC236}">
                <a16:creationId xmlns:a16="http://schemas.microsoft.com/office/drawing/2014/main" id="{7AF13687-1D5E-4066-8FC0-469131556217}"/>
              </a:ext>
            </a:extLst>
          </p:cNvPr>
          <p:cNvSpPr txBox="1"/>
          <p:nvPr/>
        </p:nvSpPr>
        <p:spPr>
          <a:xfrm>
            <a:off x="8439381" y="4800239"/>
            <a:ext cx="32815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Factory</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CCD26FEE-1030-4812-BA0F-53C46EEC1409}"/>
              </a:ext>
            </a:extLst>
          </p:cNvPr>
          <p:cNvPicPr>
            <a:picLocks noChangeAspect="1"/>
          </p:cNvPicPr>
          <p:nvPr/>
        </p:nvPicPr>
        <p:blipFill>
          <a:blip r:embed="rId3"/>
          <a:stretch>
            <a:fillRect/>
          </a:stretch>
        </p:blipFill>
        <p:spPr>
          <a:xfrm>
            <a:off x="7906576" y="5294773"/>
            <a:ext cx="532807" cy="459235"/>
          </a:xfrm>
          <a:prstGeom prst="rect">
            <a:avLst/>
          </a:prstGeom>
        </p:spPr>
      </p:pic>
      <p:cxnSp>
        <p:nvCxnSpPr>
          <p:cNvPr id="8" name="Connector: Elbow 7">
            <a:extLst>
              <a:ext uri="{FF2B5EF4-FFF2-40B4-BE49-F238E27FC236}">
                <a16:creationId xmlns:a16="http://schemas.microsoft.com/office/drawing/2014/main" id="{B638F67A-A5E3-47E5-A555-808AE2007DB8}"/>
              </a:ext>
            </a:extLst>
          </p:cNvPr>
          <p:cNvCxnSpPr>
            <a:cxnSpLocks/>
            <a:stCxn id="36" idx="2"/>
            <a:endCxn id="38" idx="1"/>
          </p:cNvCxnSpPr>
          <p:nvPr/>
        </p:nvCxnSpPr>
        <p:spPr>
          <a:xfrm rot="16200000" flipH="1">
            <a:off x="7283017" y="2101950"/>
            <a:ext cx="368608"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4E46DE-DEEB-4436-A282-FB8FE56B77D0}"/>
              </a:ext>
            </a:extLst>
          </p:cNvPr>
          <p:cNvCxnSpPr>
            <a:cxnSpLocks/>
            <a:stCxn id="36" idx="2"/>
            <a:endCxn id="41" idx="1"/>
          </p:cNvCxnSpPr>
          <p:nvPr/>
        </p:nvCxnSpPr>
        <p:spPr>
          <a:xfrm rot="16200000" flipH="1">
            <a:off x="6995995" y="2388972"/>
            <a:ext cx="942652"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48108029-28DC-430A-9E7F-99922829F73C}"/>
              </a:ext>
            </a:extLst>
          </p:cNvPr>
          <p:cNvCxnSpPr>
            <a:cxnSpLocks/>
            <a:stCxn id="36" idx="2"/>
            <a:endCxn id="44" idx="1"/>
          </p:cNvCxnSpPr>
          <p:nvPr/>
        </p:nvCxnSpPr>
        <p:spPr>
          <a:xfrm rot="16200000" flipH="1">
            <a:off x="6708973" y="2675994"/>
            <a:ext cx="1516697"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7954D71-8EA8-42B3-8B18-2515B5FB93A4}"/>
              </a:ext>
            </a:extLst>
          </p:cNvPr>
          <p:cNvCxnSpPr>
            <a:cxnSpLocks/>
            <a:stCxn id="36" idx="2"/>
            <a:endCxn id="47" idx="1"/>
          </p:cNvCxnSpPr>
          <p:nvPr/>
        </p:nvCxnSpPr>
        <p:spPr>
          <a:xfrm rot="16200000" flipH="1">
            <a:off x="6426827" y="2958139"/>
            <a:ext cx="2076520"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18A15D0E-F404-467F-BF09-4665CA0A77A6}"/>
              </a:ext>
            </a:extLst>
          </p:cNvPr>
          <p:cNvCxnSpPr>
            <a:cxnSpLocks/>
            <a:stCxn id="36" idx="2"/>
            <a:endCxn id="52" idx="1"/>
          </p:cNvCxnSpPr>
          <p:nvPr/>
        </p:nvCxnSpPr>
        <p:spPr>
          <a:xfrm rot="16200000" flipH="1">
            <a:off x="6139392" y="3245574"/>
            <a:ext cx="2651391"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A0E6B89-969B-4A99-8FA9-8741762F82FE}"/>
              </a:ext>
            </a:extLst>
          </p:cNvPr>
          <p:cNvCxnSpPr>
            <a:cxnSpLocks/>
            <a:stCxn id="36" idx="2"/>
            <a:endCxn id="57" idx="1"/>
          </p:cNvCxnSpPr>
          <p:nvPr/>
        </p:nvCxnSpPr>
        <p:spPr>
          <a:xfrm rot="16200000" flipH="1">
            <a:off x="5854070" y="3530896"/>
            <a:ext cx="3222035"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3085103-CBC2-4B51-9515-BB94B27C5128}"/>
              </a:ext>
            </a:extLst>
          </p:cNvPr>
          <p:cNvSpPr txBox="1"/>
          <p:nvPr/>
        </p:nvSpPr>
        <p:spPr>
          <a:xfrm>
            <a:off x="8453775" y="5397943"/>
            <a:ext cx="3044865"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Lake</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99363288-2A26-44E7-9D14-1DF1FAD1A4C0}"/>
              </a:ext>
            </a:extLst>
          </p:cNvPr>
          <p:cNvPicPr>
            <a:picLocks noChangeAspect="1"/>
          </p:cNvPicPr>
          <p:nvPr/>
        </p:nvPicPr>
        <p:blipFill>
          <a:blip r:embed="rId4"/>
          <a:stretch>
            <a:fillRect/>
          </a:stretch>
        </p:blipFill>
        <p:spPr>
          <a:xfrm>
            <a:off x="1614069" y="5039910"/>
            <a:ext cx="440765" cy="514953"/>
          </a:xfrm>
          <a:prstGeom prst="rect">
            <a:avLst/>
          </a:prstGeom>
        </p:spPr>
      </p:pic>
      <p:pic>
        <p:nvPicPr>
          <p:cNvPr id="109" name="Picture 108">
            <a:extLst>
              <a:ext uri="{FF2B5EF4-FFF2-40B4-BE49-F238E27FC236}">
                <a16:creationId xmlns:a16="http://schemas.microsoft.com/office/drawing/2014/main" id="{84A3F86C-7A79-44B1-9123-4D570C015E7B}"/>
              </a:ext>
            </a:extLst>
          </p:cNvPr>
          <p:cNvPicPr>
            <a:picLocks noChangeAspect="1"/>
          </p:cNvPicPr>
          <p:nvPr/>
        </p:nvPicPr>
        <p:blipFill>
          <a:blip r:embed="rId5"/>
          <a:stretch>
            <a:fillRect/>
          </a:stretch>
        </p:blipFill>
        <p:spPr>
          <a:xfrm>
            <a:off x="2029665" y="3144544"/>
            <a:ext cx="545544" cy="514953"/>
          </a:xfrm>
          <a:prstGeom prst="rect">
            <a:avLst/>
          </a:prstGeom>
        </p:spPr>
      </p:pic>
      <p:pic>
        <p:nvPicPr>
          <p:cNvPr id="111" name="Picture 110">
            <a:extLst>
              <a:ext uri="{FF2B5EF4-FFF2-40B4-BE49-F238E27FC236}">
                <a16:creationId xmlns:a16="http://schemas.microsoft.com/office/drawing/2014/main" id="{FC5F65CC-CB02-45E6-A117-F9DD944F5858}"/>
              </a:ext>
            </a:extLst>
          </p:cNvPr>
          <p:cNvPicPr>
            <a:picLocks noChangeAspect="1"/>
          </p:cNvPicPr>
          <p:nvPr/>
        </p:nvPicPr>
        <p:blipFill>
          <a:blip r:embed="rId6"/>
          <a:stretch>
            <a:fillRect/>
          </a:stretch>
        </p:blipFill>
        <p:spPr>
          <a:xfrm>
            <a:off x="2063227" y="3859010"/>
            <a:ext cx="524402" cy="514953"/>
          </a:xfrm>
          <a:prstGeom prst="rect">
            <a:avLst/>
          </a:prstGeom>
        </p:spPr>
      </p:pic>
      <p:pic>
        <p:nvPicPr>
          <p:cNvPr id="113" name="Picture 112">
            <a:extLst>
              <a:ext uri="{FF2B5EF4-FFF2-40B4-BE49-F238E27FC236}">
                <a16:creationId xmlns:a16="http://schemas.microsoft.com/office/drawing/2014/main" id="{19E123CF-7383-4622-8BC2-A5ABD514CD8E}"/>
              </a:ext>
            </a:extLst>
          </p:cNvPr>
          <p:cNvPicPr>
            <a:picLocks noChangeAspect="1"/>
          </p:cNvPicPr>
          <p:nvPr/>
        </p:nvPicPr>
        <p:blipFill>
          <a:blip r:embed="rId7"/>
          <a:stretch>
            <a:fillRect/>
          </a:stretch>
        </p:blipFill>
        <p:spPr>
          <a:xfrm>
            <a:off x="2767036" y="2364898"/>
            <a:ext cx="465840" cy="406623"/>
          </a:xfrm>
          <a:prstGeom prst="rect">
            <a:avLst/>
          </a:prstGeom>
        </p:spPr>
      </p:pic>
      <p:pic>
        <p:nvPicPr>
          <p:cNvPr id="115" name="Picture 114">
            <a:extLst>
              <a:ext uri="{FF2B5EF4-FFF2-40B4-BE49-F238E27FC236}">
                <a16:creationId xmlns:a16="http://schemas.microsoft.com/office/drawing/2014/main" id="{A7803F11-7A03-4D16-AF21-D46FD0C4557D}"/>
              </a:ext>
            </a:extLst>
          </p:cNvPr>
          <p:cNvPicPr>
            <a:picLocks noChangeAspect="1"/>
          </p:cNvPicPr>
          <p:nvPr/>
        </p:nvPicPr>
        <p:blipFill rotWithShape="1">
          <a:blip r:embed="rId8"/>
          <a:srcRect r="3748"/>
          <a:stretch/>
        </p:blipFill>
        <p:spPr>
          <a:xfrm>
            <a:off x="2390617" y="5038330"/>
            <a:ext cx="524401" cy="518114"/>
          </a:xfrm>
          <a:prstGeom prst="rect">
            <a:avLst/>
          </a:prstGeom>
        </p:spPr>
      </p:pic>
      <p:pic>
        <p:nvPicPr>
          <p:cNvPr id="117" name="Picture 116">
            <a:extLst>
              <a:ext uri="{FF2B5EF4-FFF2-40B4-BE49-F238E27FC236}">
                <a16:creationId xmlns:a16="http://schemas.microsoft.com/office/drawing/2014/main" id="{81A42F38-F26F-42F5-A347-1FB3A51C1745}"/>
              </a:ext>
            </a:extLst>
          </p:cNvPr>
          <p:cNvPicPr>
            <a:picLocks noChangeAspect="1"/>
          </p:cNvPicPr>
          <p:nvPr/>
        </p:nvPicPr>
        <p:blipFill rotWithShape="1">
          <a:blip r:embed="rId9"/>
          <a:srcRect t="2792"/>
          <a:stretch/>
        </p:blipFill>
        <p:spPr>
          <a:xfrm>
            <a:off x="3288948" y="5036302"/>
            <a:ext cx="479109" cy="492096"/>
          </a:xfrm>
          <a:prstGeom prst="rect">
            <a:avLst/>
          </a:prstGeom>
        </p:spPr>
      </p:pic>
      <p:cxnSp>
        <p:nvCxnSpPr>
          <p:cNvPr id="119" name="Connector: Elbow 118">
            <a:extLst>
              <a:ext uri="{FF2B5EF4-FFF2-40B4-BE49-F238E27FC236}">
                <a16:creationId xmlns:a16="http://schemas.microsoft.com/office/drawing/2014/main" id="{78C3DE51-B0C2-4CB5-B57B-00BDA22F2C4F}"/>
              </a:ext>
            </a:extLst>
          </p:cNvPr>
          <p:cNvCxnSpPr>
            <a:stCxn id="109" idx="3"/>
            <a:endCxn id="113" idx="2"/>
          </p:cNvCxnSpPr>
          <p:nvPr/>
        </p:nvCxnSpPr>
        <p:spPr>
          <a:xfrm flipV="1">
            <a:off x="2575209" y="2771521"/>
            <a:ext cx="424747" cy="630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3B37AEE0-D097-4147-A332-C8E43A82AA9A}"/>
              </a:ext>
            </a:extLst>
          </p:cNvPr>
          <p:cNvCxnSpPr>
            <a:cxnSpLocks/>
            <a:stCxn id="111" idx="3"/>
            <a:endCxn id="113" idx="2"/>
          </p:cNvCxnSpPr>
          <p:nvPr/>
        </p:nvCxnSpPr>
        <p:spPr>
          <a:xfrm flipV="1">
            <a:off x="2587629" y="2771521"/>
            <a:ext cx="412327" cy="1344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3EA6D451-EDC6-44BC-9E22-226E424B89F7}"/>
              </a:ext>
            </a:extLst>
          </p:cNvPr>
          <p:cNvCxnSpPr>
            <a:cxnSpLocks/>
            <a:stCxn id="111" idx="2"/>
            <a:endCxn id="107" idx="0"/>
          </p:cNvCxnSpPr>
          <p:nvPr/>
        </p:nvCxnSpPr>
        <p:spPr>
          <a:xfrm rot="5400000">
            <a:off x="1746967" y="4461448"/>
            <a:ext cx="665947" cy="490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A659B28-4210-434A-81A4-8127CEB6E5C3}"/>
              </a:ext>
            </a:extLst>
          </p:cNvPr>
          <p:cNvCxnSpPr>
            <a:cxnSpLocks/>
            <a:stCxn id="111" idx="2"/>
            <a:endCxn id="115" idx="0"/>
          </p:cNvCxnSpPr>
          <p:nvPr/>
        </p:nvCxnSpPr>
        <p:spPr>
          <a:xfrm rot="16200000" flipH="1">
            <a:off x="2156940" y="4542451"/>
            <a:ext cx="664367" cy="3273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289EC9F-EF9B-4BCD-9D54-347E9B6A91B8}"/>
              </a:ext>
            </a:extLst>
          </p:cNvPr>
          <p:cNvCxnSpPr>
            <a:cxnSpLocks/>
            <a:stCxn id="111" idx="2"/>
            <a:endCxn id="117" idx="0"/>
          </p:cNvCxnSpPr>
          <p:nvPr/>
        </p:nvCxnSpPr>
        <p:spPr>
          <a:xfrm rot="16200000" flipH="1">
            <a:off x="2595796" y="4103594"/>
            <a:ext cx="662339" cy="12030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A1F64187-FAC2-453A-A2BC-C7BD1D2848DF}"/>
              </a:ext>
            </a:extLst>
          </p:cNvPr>
          <p:cNvPicPr>
            <a:picLocks noChangeAspect="1"/>
          </p:cNvPicPr>
          <p:nvPr/>
        </p:nvPicPr>
        <p:blipFill>
          <a:blip r:embed="rId4"/>
          <a:stretch>
            <a:fillRect/>
          </a:stretch>
        </p:blipFill>
        <p:spPr>
          <a:xfrm>
            <a:off x="4020533" y="2312931"/>
            <a:ext cx="440765" cy="514953"/>
          </a:xfrm>
          <a:prstGeom prst="rect">
            <a:avLst/>
          </a:prstGeom>
        </p:spPr>
      </p:pic>
      <p:cxnSp>
        <p:nvCxnSpPr>
          <p:cNvPr id="139" name="Connector: Elbow 138">
            <a:extLst>
              <a:ext uri="{FF2B5EF4-FFF2-40B4-BE49-F238E27FC236}">
                <a16:creationId xmlns:a16="http://schemas.microsoft.com/office/drawing/2014/main" id="{00DD0CE8-20D1-430F-A243-2C275FAE125A}"/>
              </a:ext>
            </a:extLst>
          </p:cNvPr>
          <p:cNvCxnSpPr>
            <a:cxnSpLocks/>
            <a:stCxn id="111" idx="3"/>
            <a:endCxn id="138" idx="2"/>
          </p:cNvCxnSpPr>
          <p:nvPr/>
        </p:nvCxnSpPr>
        <p:spPr>
          <a:xfrm flipV="1">
            <a:off x="2587629" y="2827884"/>
            <a:ext cx="1653287" cy="12886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DFC9DCB9-5486-41F3-92B4-D4D6487C7BD0}"/>
              </a:ext>
            </a:extLst>
          </p:cNvPr>
          <p:cNvCxnSpPr>
            <a:cxnSpLocks/>
            <a:stCxn id="138" idx="1"/>
            <a:endCxn id="113" idx="3"/>
          </p:cNvCxnSpPr>
          <p:nvPr/>
        </p:nvCxnSpPr>
        <p:spPr>
          <a:xfrm rot="10800000">
            <a:off x="3232877" y="2568210"/>
            <a:ext cx="787657" cy="2198"/>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Arrow: Right 157">
            <a:extLst>
              <a:ext uri="{FF2B5EF4-FFF2-40B4-BE49-F238E27FC236}">
                <a16:creationId xmlns:a16="http://schemas.microsoft.com/office/drawing/2014/main" id="{E7FFBA88-E507-46DA-A3AD-FCA6685B56A4}"/>
              </a:ext>
            </a:extLst>
          </p:cNvPr>
          <p:cNvSpPr/>
          <p:nvPr/>
        </p:nvSpPr>
        <p:spPr>
          <a:xfrm>
            <a:off x="5362602" y="3684445"/>
            <a:ext cx="765597" cy="30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E691D16-50FA-48EA-A088-25ADF86963C2}"/>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31</a:t>
            </a:fld>
            <a:endParaRPr dirty="0"/>
          </a:p>
        </p:txBody>
      </p:sp>
      <p:sp>
        <p:nvSpPr>
          <p:cNvPr id="54" name="Rectangle 53">
            <a:extLst>
              <a:ext uri="{FF2B5EF4-FFF2-40B4-BE49-F238E27FC236}">
                <a16:creationId xmlns:a16="http://schemas.microsoft.com/office/drawing/2014/main" id="{0B4C043D-B939-49FF-9DA9-5B7D76B13695}"/>
              </a:ext>
            </a:extLst>
          </p:cNvPr>
          <p:cNvSpPr/>
          <p:nvPr/>
        </p:nvSpPr>
        <p:spPr>
          <a:xfrm>
            <a:off x="1447177" y="1838352"/>
            <a:ext cx="3240360" cy="38666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46FE87B2-4E96-42B8-B612-EE7A76DFA5CA}"/>
              </a:ext>
            </a:extLst>
          </p:cNvPr>
          <p:cNvSpPr txBox="1"/>
          <p:nvPr/>
        </p:nvSpPr>
        <p:spPr>
          <a:xfrm>
            <a:off x="1422187" y="1790093"/>
            <a:ext cx="3334423" cy="369332"/>
          </a:xfrm>
          <a:prstGeom prst="rect">
            <a:avLst/>
          </a:prstGeom>
          <a:noFill/>
        </p:spPr>
        <p:txBody>
          <a:bodyPr wrap="square" rtlCol="0">
            <a:spAutoFit/>
          </a:bodyPr>
          <a:lstStyle/>
          <a:p>
            <a:r>
              <a:rPr lang="en-GB" b="1" dirty="0"/>
              <a:t>Application Concept</a:t>
            </a:r>
            <a:endParaRPr lang="en-GB" dirty="0"/>
          </a:p>
        </p:txBody>
      </p:sp>
    </p:spTree>
    <p:extLst>
      <p:ext uri="{BB962C8B-B14F-4D97-AF65-F5344CB8AC3E}">
        <p14:creationId xmlns:p14="http://schemas.microsoft.com/office/powerpoint/2010/main" val="416779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7" grpId="0" animBg="1"/>
      <p:bldP spid="52" grpId="0" animBg="1"/>
      <p:bldP spid="57" grpId="0" animBg="1"/>
      <p:bldP spid="38" grpId="0" animBg="1"/>
      <p:bldP spid="40" grpId="0"/>
      <p:bldP spid="43" grpId="0"/>
      <p:bldP spid="46" grpId="0"/>
      <p:bldP spid="51" grpId="0"/>
      <p:bldP spid="55" grpId="0"/>
      <p:bldP spid="7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5" name="Text Placeholder 3">
            <a:extLst>
              <a:ext uri="{FF2B5EF4-FFF2-40B4-BE49-F238E27FC236}">
                <a16:creationId xmlns:a16="http://schemas.microsoft.com/office/drawing/2014/main" id="{DCA9A397-AD00-4D9E-A5C7-B42E05D4FE65}"/>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t>ARM Introduction</a:t>
            </a:r>
          </a:p>
          <a:p>
            <a:pPr marL="285750" indent="-285750"/>
            <a:r>
              <a:rPr lang="en-GB" sz="2000" b="1" dirty="0"/>
              <a:t>Terraform Introduction</a:t>
            </a:r>
          </a:p>
          <a:p>
            <a:pPr marL="285750" indent="-285750"/>
            <a:r>
              <a:rPr lang="en-GB" sz="2000" b="1" dirty="0">
                <a:solidFill>
                  <a:schemeClr val="tx1"/>
                </a:solidFill>
              </a:rPr>
              <a:t>Injecting Parameters</a:t>
            </a:r>
          </a:p>
          <a:p>
            <a:pPr marL="285750" indent="-285750"/>
            <a:r>
              <a:rPr lang="en-GB" sz="2000" b="1" dirty="0"/>
              <a:t>Secure Infrastructure deployment</a:t>
            </a:r>
          </a:p>
          <a:p>
            <a:pPr marL="285750" indent="-285750"/>
            <a:r>
              <a:rPr lang="en-GB" sz="2000" b="1" dirty="0"/>
              <a:t>Questions</a:t>
            </a:r>
          </a:p>
        </p:txBody>
      </p:sp>
    </p:spTree>
    <p:extLst>
      <p:ext uri="{BB962C8B-B14F-4D97-AF65-F5344CB8AC3E}">
        <p14:creationId xmlns:p14="http://schemas.microsoft.com/office/powerpoint/2010/main" val="3633456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Injecting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Providing 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Templates in CICD</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33</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7" name="object 77">
            <a:extLst>
              <a:ext uri="{FF2B5EF4-FFF2-40B4-BE49-F238E27FC236}">
                <a16:creationId xmlns:a16="http://schemas.microsoft.com/office/drawing/2014/main" id="{EB35D877-FCD1-4D33-8308-FDC50C000FC9}"/>
              </a:ext>
            </a:extLst>
          </p:cNvPr>
          <p:cNvSpPr txBox="1"/>
          <p:nvPr/>
        </p:nvSpPr>
        <p:spPr>
          <a:xfrm>
            <a:off x="716279" y="2183754"/>
            <a:ext cx="10495339" cy="1515800"/>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Defining Parameters in the terraform template</a:t>
            </a: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8" name="Picture 7">
            <a:extLst>
              <a:ext uri="{FF2B5EF4-FFF2-40B4-BE49-F238E27FC236}">
                <a16:creationId xmlns:a16="http://schemas.microsoft.com/office/drawing/2014/main" id="{D6BEAA00-EBEC-4F15-9E10-06CB77BFAB69}"/>
              </a:ext>
            </a:extLst>
          </p:cNvPr>
          <p:cNvPicPr>
            <a:picLocks noChangeAspect="1"/>
          </p:cNvPicPr>
          <p:nvPr/>
        </p:nvPicPr>
        <p:blipFill>
          <a:blip r:embed="rId3"/>
          <a:stretch>
            <a:fillRect/>
          </a:stretch>
        </p:blipFill>
        <p:spPr>
          <a:xfrm>
            <a:off x="1437611" y="3353422"/>
            <a:ext cx="4295775" cy="2609850"/>
          </a:xfrm>
          <a:prstGeom prst="rect">
            <a:avLst/>
          </a:prstGeom>
        </p:spPr>
      </p:pic>
    </p:spTree>
    <p:extLst>
      <p:ext uri="{BB962C8B-B14F-4D97-AF65-F5344CB8AC3E}">
        <p14:creationId xmlns:p14="http://schemas.microsoft.com/office/powerpoint/2010/main" val="2797316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Injecting</a:t>
            </a:r>
            <a:r>
              <a:rPr kumimoji="0" lang="en-GB" sz="2400" b="0" i="0" u="none" strike="noStrike" kern="1200" cap="none" spc="0" normalizeH="0" baseline="0" noProof="0" dirty="0">
                <a:ln>
                  <a:noFill/>
                </a:ln>
                <a:solidFill>
                  <a:prstClr val="white"/>
                </a:solidFill>
                <a:effectLst/>
                <a:uLnTx/>
                <a:uFillTx/>
                <a:latin typeface="Calibri"/>
                <a:ea typeface="+mn-ea"/>
                <a:cs typeface="+mn-cs"/>
              </a:rPr>
              <a:t>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Injecting</a:t>
            </a:r>
            <a:r>
              <a:rPr lang="en-GB" sz="4000" dirty="0">
                <a:solidFill>
                  <a:srgbClr val="92D050"/>
                </a:solidFill>
                <a:latin typeface="Ubuntu"/>
              </a:rPr>
              <a:t>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a:t>
            </a:r>
            <a:r>
              <a:rPr lang="en-GB" sz="4000" dirty="0">
                <a:solidFill>
                  <a:srgbClr val="92D050"/>
                </a:solidFill>
                <a:latin typeface="Ubuntu"/>
                <a:cs typeface="Ubuntu"/>
              </a:rPr>
              <a:t>t</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emplates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2" name="TextBox 11">
            <a:extLst>
              <a:ext uri="{FF2B5EF4-FFF2-40B4-BE49-F238E27FC236}">
                <a16:creationId xmlns:a16="http://schemas.microsoft.com/office/drawing/2014/main" id="{F9D1A246-CD5C-4924-B690-FF426EF0F56D}"/>
              </a:ext>
            </a:extLst>
          </p:cNvPr>
          <p:cNvSpPr txBox="1"/>
          <p:nvPr/>
        </p:nvSpPr>
        <p:spPr>
          <a:xfrm>
            <a:off x="789187" y="1748854"/>
            <a:ext cx="10495339" cy="1326197"/>
          </a:xfrm>
          <a:prstGeom prst="rect">
            <a:avLst/>
          </a:prstGeom>
          <a:noFill/>
        </p:spPr>
        <p:txBody>
          <a:bodyPr wrap="square">
            <a:spAutoFit/>
          </a:bodyPr>
          <a:lstStyle/>
          <a:p>
            <a:pPr>
              <a:lnSpc>
                <a:spcPct val="107000"/>
              </a:lnSpc>
            </a:pPr>
            <a:r>
              <a:rPr lang="en-GB" sz="2800" b="1" dirty="0">
                <a:solidFill>
                  <a:schemeClr val="accent1"/>
                </a:solidFill>
                <a:latin typeface="Ubuntu"/>
              </a:rPr>
              <a:t>No DevOps - (</a:t>
            </a:r>
            <a:r>
              <a:rPr lang="en-GB" sz="2800" b="1" dirty="0" err="1">
                <a:solidFill>
                  <a:schemeClr val="accent1"/>
                </a:solidFill>
                <a:latin typeface="Ubuntu"/>
              </a:rPr>
              <a:t>IaaC</a:t>
            </a:r>
            <a:r>
              <a:rPr lang="en-GB" sz="2800" b="1" dirty="0">
                <a:solidFill>
                  <a:schemeClr val="accent1"/>
                </a:solidFill>
                <a:latin typeface="Ubuntu"/>
              </a:rPr>
              <a:t> but no Pipelines)</a:t>
            </a:r>
          </a:p>
          <a:p>
            <a:pPr marL="342900" indent="-342900">
              <a:lnSpc>
                <a:spcPct val="107000"/>
              </a:lnSpc>
              <a:buFont typeface="Arial" panose="020B0604020202020204" pitchFamily="34" charset="0"/>
              <a:buChar char="•"/>
            </a:pPr>
            <a:r>
              <a:rPr lang="en-GB" sz="2400" b="1" dirty="0">
                <a:solidFill>
                  <a:prstClr val="black"/>
                </a:solidFill>
                <a:latin typeface="Ubuntu"/>
              </a:rPr>
              <a:t>Manually</a:t>
            </a:r>
            <a:r>
              <a:rPr lang="en-GB" sz="2400" dirty="0">
                <a:solidFill>
                  <a:prstClr val="black"/>
                </a:solidFill>
                <a:latin typeface="Ubuntu"/>
              </a:rPr>
              <a:t>  - during deployment)</a:t>
            </a:r>
          </a:p>
          <a:p>
            <a:pPr marL="342900" indent="-342900">
              <a:lnSpc>
                <a:spcPct val="107000"/>
              </a:lnSpc>
              <a:buFont typeface="Arial" panose="020B0604020202020204" pitchFamily="34" charset="0"/>
              <a:buChar char="•"/>
            </a:pPr>
            <a:r>
              <a:rPr lang="en-GB" sz="2400" b="1" dirty="0">
                <a:solidFill>
                  <a:prstClr val="black"/>
                </a:solidFill>
                <a:latin typeface="Ubuntu"/>
              </a:rPr>
              <a:t>In the File </a:t>
            </a:r>
            <a:r>
              <a:rPr lang="en-GB" sz="2400" dirty="0">
                <a:solidFill>
                  <a:prstClr val="black"/>
                </a:solidFill>
                <a:latin typeface="Ubuntu"/>
              </a:rPr>
              <a:t>- e.g., defaults etc., Locals.tf)</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34</a:t>
            </a:fld>
            <a:endParaRPr/>
          </a:p>
        </p:txBody>
      </p:sp>
      <p:sp>
        <p:nvSpPr>
          <p:cNvPr id="7" name="TextBox 6">
            <a:extLst>
              <a:ext uri="{FF2B5EF4-FFF2-40B4-BE49-F238E27FC236}">
                <a16:creationId xmlns:a16="http://schemas.microsoft.com/office/drawing/2014/main" id="{185678FB-103A-4AAF-A9BB-262E86B4DF89}"/>
              </a:ext>
            </a:extLst>
          </p:cNvPr>
          <p:cNvSpPr txBox="1"/>
          <p:nvPr/>
        </p:nvSpPr>
        <p:spPr>
          <a:xfrm>
            <a:off x="848330" y="3330932"/>
            <a:ext cx="10495339" cy="1326197"/>
          </a:xfrm>
          <a:prstGeom prst="rect">
            <a:avLst/>
          </a:prstGeom>
          <a:noFill/>
        </p:spPr>
        <p:txBody>
          <a:bodyPr wrap="square">
            <a:spAutoFit/>
          </a:bodyPr>
          <a:lstStyle/>
          <a:p>
            <a:pPr>
              <a:lnSpc>
                <a:spcPct val="107000"/>
              </a:lnSpc>
            </a:pPr>
            <a:r>
              <a:rPr lang="en-GB" sz="2800" b="1" dirty="0">
                <a:solidFill>
                  <a:schemeClr val="accent1"/>
                </a:solidFill>
                <a:latin typeface="Ubuntu"/>
              </a:rPr>
              <a:t>DevOps – (</a:t>
            </a:r>
            <a:r>
              <a:rPr lang="en-GB" sz="2800" b="1" dirty="0" err="1">
                <a:solidFill>
                  <a:schemeClr val="accent1"/>
                </a:solidFill>
                <a:latin typeface="Ubuntu"/>
              </a:rPr>
              <a:t>IaaC</a:t>
            </a:r>
            <a:r>
              <a:rPr lang="en-GB" sz="2800" b="1" dirty="0">
                <a:solidFill>
                  <a:schemeClr val="accent1"/>
                </a:solidFill>
                <a:latin typeface="Ubuntu"/>
              </a:rPr>
              <a:t> and Pipelines)</a:t>
            </a:r>
          </a:p>
          <a:p>
            <a:pPr marL="342900" indent="-342900">
              <a:lnSpc>
                <a:spcPct val="107000"/>
              </a:lnSpc>
              <a:buFont typeface="Arial" panose="020B0604020202020204" pitchFamily="34" charset="0"/>
              <a:buChar char="•"/>
            </a:pPr>
            <a:r>
              <a:rPr lang="en-GB" sz="2400" b="1" dirty="0">
                <a:solidFill>
                  <a:prstClr val="black"/>
                </a:solidFill>
                <a:latin typeface="Ubuntu"/>
              </a:rPr>
              <a:t>DevOps Library Variable Groups</a:t>
            </a:r>
          </a:p>
          <a:p>
            <a:pPr marL="342900" indent="-342900">
              <a:lnSpc>
                <a:spcPct val="107000"/>
              </a:lnSpc>
              <a:buFont typeface="Arial" panose="020B0604020202020204" pitchFamily="34" charset="0"/>
              <a:buChar char="•"/>
            </a:pPr>
            <a:r>
              <a:rPr lang="en-GB" sz="2400" b="1" dirty="0">
                <a:solidFill>
                  <a:prstClr val="black"/>
                </a:solidFill>
                <a:latin typeface="Ubuntu"/>
              </a:rPr>
              <a:t>Key Vault  Backed Variable Groups</a:t>
            </a:r>
            <a:endParaRPr lang="en-GB" sz="3200" dirty="0">
              <a:solidFill>
                <a:prstClr val="black"/>
              </a:solidFill>
              <a:latin typeface="Ubuntu"/>
            </a:endParaRPr>
          </a:p>
        </p:txBody>
      </p:sp>
    </p:spTree>
    <p:extLst>
      <p:ext uri="{BB962C8B-B14F-4D97-AF65-F5344CB8AC3E}">
        <p14:creationId xmlns:p14="http://schemas.microsoft.com/office/powerpoint/2010/main" val="398775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Injecting</a:t>
            </a:r>
            <a:r>
              <a:rPr kumimoji="0" lang="en-GB" sz="2400" b="0" i="0" u="none" strike="noStrike" kern="1200" cap="none" spc="0" normalizeH="0" baseline="0" noProof="0" dirty="0">
                <a:ln>
                  <a:noFill/>
                </a:ln>
                <a:solidFill>
                  <a:prstClr val="white"/>
                </a:solidFill>
                <a:effectLst/>
                <a:uLnTx/>
                <a:uFillTx/>
                <a:latin typeface="Calibri"/>
                <a:ea typeface="+mn-ea"/>
                <a:cs typeface="+mn-cs"/>
              </a:rPr>
              <a:t>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0" y="931083"/>
            <a:ext cx="1134366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Injecting</a:t>
            </a:r>
            <a:r>
              <a:rPr lang="en-GB" sz="4000" dirty="0">
                <a:solidFill>
                  <a:srgbClr val="92D050"/>
                </a:solidFill>
                <a:latin typeface="Ubuntu"/>
              </a:rPr>
              <a:t>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a:t>
            </a:r>
            <a:r>
              <a:rPr lang="en-GB" sz="4000" dirty="0">
                <a:solidFill>
                  <a:srgbClr val="92D050"/>
                </a:solidFill>
                <a:latin typeface="Ubuntu"/>
                <a:cs typeface="Ubuntu"/>
              </a:rPr>
              <a:t>t</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emplates</a:t>
            </a:r>
            <a:r>
              <a:rPr kumimoji="0" lang="en-GB" sz="4000" b="0" i="0" u="none" strike="noStrike" kern="1200" cap="none" spc="0" normalizeH="0" baseline="0" noProof="0" dirty="0">
                <a:ln>
                  <a:noFill/>
                </a:ln>
                <a:solidFill>
                  <a:srgbClr val="92D050"/>
                </a:solidFill>
                <a:effectLst/>
                <a:uLnTx/>
                <a:uFillTx/>
                <a:latin typeface="Ubuntu"/>
                <a:ea typeface="+mn-ea"/>
                <a:cs typeface="Ubuntu"/>
              </a:rPr>
              <a:t> (DevOps)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35</a:t>
            </a:fld>
            <a:endParaRPr/>
          </a:p>
        </p:txBody>
      </p:sp>
      <p:pic>
        <p:nvPicPr>
          <p:cNvPr id="8" name="Picture 6" descr="Image result for yml file icon">
            <a:extLst>
              <a:ext uri="{FF2B5EF4-FFF2-40B4-BE49-F238E27FC236}">
                <a16:creationId xmlns:a16="http://schemas.microsoft.com/office/drawing/2014/main" id="{A9ABB384-F06A-467A-9727-9A07EE52B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733" y="4055031"/>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6D67B-920C-4211-A87B-4B526F77124D}"/>
              </a:ext>
            </a:extLst>
          </p:cNvPr>
          <p:cNvSpPr txBox="1"/>
          <p:nvPr/>
        </p:nvSpPr>
        <p:spPr>
          <a:xfrm>
            <a:off x="2695070" y="4223084"/>
            <a:ext cx="3334423" cy="369332"/>
          </a:xfrm>
          <a:prstGeom prst="rect">
            <a:avLst/>
          </a:prstGeom>
          <a:noFill/>
        </p:spPr>
        <p:txBody>
          <a:bodyPr wrap="square" rtlCol="0">
            <a:spAutoFit/>
          </a:bodyPr>
          <a:lstStyle/>
          <a:p>
            <a:r>
              <a:rPr lang="en-GB" b="1" dirty="0">
                <a:solidFill>
                  <a:schemeClr val="tx2"/>
                </a:solidFill>
              </a:rPr>
              <a:t>YAML </a:t>
            </a:r>
            <a:r>
              <a:rPr lang="en-GB" b="1" dirty="0" err="1">
                <a:solidFill>
                  <a:schemeClr val="tx2"/>
                </a:solidFill>
              </a:rPr>
              <a:t>Pipeline.yaml</a:t>
            </a:r>
            <a:r>
              <a:rPr lang="en-GB" b="1" dirty="0">
                <a:solidFill>
                  <a:schemeClr val="tx2"/>
                </a:solidFill>
              </a:rPr>
              <a:t> </a:t>
            </a:r>
          </a:p>
        </p:txBody>
      </p:sp>
      <p:pic>
        <p:nvPicPr>
          <p:cNvPr id="11" name="Picture 10">
            <a:extLst>
              <a:ext uri="{FF2B5EF4-FFF2-40B4-BE49-F238E27FC236}">
                <a16:creationId xmlns:a16="http://schemas.microsoft.com/office/drawing/2014/main" id="{6C318960-743C-4B9C-A5D1-7CF1F0D721DE}"/>
              </a:ext>
            </a:extLst>
          </p:cNvPr>
          <p:cNvPicPr>
            <a:picLocks noChangeAspect="1"/>
          </p:cNvPicPr>
          <p:nvPr/>
        </p:nvPicPr>
        <p:blipFill>
          <a:blip r:embed="rId4"/>
          <a:stretch>
            <a:fillRect/>
          </a:stretch>
        </p:blipFill>
        <p:spPr>
          <a:xfrm>
            <a:off x="2839084" y="5198526"/>
            <a:ext cx="938793" cy="809161"/>
          </a:xfrm>
          <a:prstGeom prst="rect">
            <a:avLst/>
          </a:prstGeom>
        </p:spPr>
      </p:pic>
      <p:sp>
        <p:nvSpPr>
          <p:cNvPr id="13" name="TextBox 12">
            <a:extLst>
              <a:ext uri="{FF2B5EF4-FFF2-40B4-BE49-F238E27FC236}">
                <a16:creationId xmlns:a16="http://schemas.microsoft.com/office/drawing/2014/main" id="{6FD30DB1-8A90-49DA-9474-8999806C5485}"/>
              </a:ext>
            </a:extLst>
          </p:cNvPr>
          <p:cNvSpPr txBox="1"/>
          <p:nvPr/>
        </p:nvSpPr>
        <p:spPr>
          <a:xfrm>
            <a:off x="3660234" y="5418440"/>
            <a:ext cx="41908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chemeClr val="tx2"/>
                </a:solidFill>
                <a:effectLst/>
                <a:uLnTx/>
                <a:uFillTx/>
                <a:latin typeface="Calibri"/>
                <a:ea typeface="+mn-ea"/>
                <a:cs typeface="+mn-cs"/>
              </a:rPr>
              <a:t>Terroaform</a:t>
            </a:r>
            <a:r>
              <a:rPr lang="en-GB" dirty="0">
                <a:solidFill>
                  <a:schemeClr val="tx2"/>
                </a:solidFill>
                <a:latin typeface="Calibri"/>
              </a:rPr>
              <a:t>-</a:t>
            </a:r>
            <a:r>
              <a:rPr kumimoji="0" lang="en-GB" sz="1800" b="0" i="0" u="none" strike="noStrike" kern="1200" cap="none" spc="0" normalizeH="0" baseline="0" noProof="0" dirty="0" err="1">
                <a:ln>
                  <a:noFill/>
                </a:ln>
                <a:solidFill>
                  <a:schemeClr val="tx2"/>
                </a:solidFill>
                <a:effectLst/>
                <a:uLnTx/>
                <a:uFillTx/>
                <a:latin typeface="Calibri"/>
                <a:ea typeface="+mn-ea"/>
                <a:cs typeface="+mn-cs"/>
              </a:rPr>
              <a:t>Inrastructure</a:t>
            </a:r>
            <a:r>
              <a:rPr kumimoji="0" lang="en-GB" sz="1800" b="0" i="0" u="none" strike="noStrike" kern="1200" cap="none" spc="0" normalizeH="0" baseline="0" noProof="0" dirty="0">
                <a:ln>
                  <a:noFill/>
                </a:ln>
                <a:solidFill>
                  <a:schemeClr val="tx2"/>
                </a:solidFill>
                <a:effectLst/>
                <a:uLnTx/>
                <a:uFillTx/>
                <a:latin typeface="Calibri"/>
                <a:ea typeface="+mn-ea"/>
                <a:cs typeface="+mn-cs"/>
              </a:rPr>
              <a:t>.</a:t>
            </a:r>
            <a:r>
              <a:rPr lang="en-GB" dirty="0" err="1">
                <a:solidFill>
                  <a:schemeClr val="tx2"/>
                </a:solidFill>
                <a:latin typeface="Calibri"/>
              </a:rPr>
              <a:t>tf</a:t>
            </a:r>
            <a:endParaRPr kumimoji="0" lang="en-GB" sz="1800" b="0" i="0" u="none" strike="noStrike" kern="1200" cap="none" spc="0" normalizeH="0" baseline="0" noProof="0" dirty="0">
              <a:ln>
                <a:noFill/>
              </a:ln>
              <a:solidFill>
                <a:schemeClr val="tx2"/>
              </a:solidFill>
              <a:effectLst/>
              <a:uLnTx/>
              <a:uFillTx/>
              <a:latin typeface="Calibri"/>
              <a:ea typeface="+mn-ea"/>
              <a:cs typeface="+mn-cs"/>
            </a:endParaRPr>
          </a:p>
        </p:txBody>
      </p:sp>
      <p:pic>
        <p:nvPicPr>
          <p:cNvPr id="1026" name="Picture 2" descr="The 5 Components of Azure DevOps. In the search to accelerate and… | by Jay  Chapel | Medium">
            <a:extLst>
              <a:ext uri="{FF2B5EF4-FFF2-40B4-BE49-F238E27FC236}">
                <a16:creationId xmlns:a16="http://schemas.microsoft.com/office/drawing/2014/main" id="{3C96661A-9BA7-467C-92B7-455269459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 y="1772644"/>
            <a:ext cx="1516642" cy="9452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2383AD-98A4-4850-BE1B-66B022006CEB}"/>
              </a:ext>
            </a:extLst>
          </p:cNvPr>
          <p:cNvSpPr/>
          <p:nvPr/>
        </p:nvSpPr>
        <p:spPr>
          <a:xfrm>
            <a:off x="2098335" y="2885928"/>
            <a:ext cx="4190802" cy="44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Library Variable Group (DEV, TEST, PROD) </a:t>
            </a:r>
            <a:endParaRPr lang="en-GB" dirty="0">
              <a:solidFill>
                <a:srgbClr val="FF0000"/>
              </a:solidFill>
            </a:endParaRPr>
          </a:p>
        </p:txBody>
      </p:sp>
      <p:cxnSp>
        <p:nvCxnSpPr>
          <p:cNvPr id="14" name="Connector: Elbow 13">
            <a:extLst>
              <a:ext uri="{FF2B5EF4-FFF2-40B4-BE49-F238E27FC236}">
                <a16:creationId xmlns:a16="http://schemas.microsoft.com/office/drawing/2014/main" id="{3B31DFB5-688C-4EBF-B7BF-AF2B0E9C7194}"/>
              </a:ext>
            </a:extLst>
          </p:cNvPr>
          <p:cNvCxnSpPr>
            <a:stCxn id="1026" idx="2"/>
            <a:endCxn id="8" idx="1"/>
          </p:cNvCxnSpPr>
          <p:nvPr/>
        </p:nvCxnSpPr>
        <p:spPr>
          <a:xfrm rot="16200000" flipH="1">
            <a:off x="1079882" y="3386912"/>
            <a:ext cx="1668888" cy="3308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2C425B6-A1B7-42FE-93E7-B6E4FA81F30C}"/>
              </a:ext>
            </a:extLst>
          </p:cNvPr>
          <p:cNvCxnSpPr>
            <a:cxnSpLocks/>
            <a:stCxn id="8" idx="2"/>
            <a:endCxn id="11" idx="1"/>
          </p:cNvCxnSpPr>
          <p:nvPr/>
        </p:nvCxnSpPr>
        <p:spPr>
          <a:xfrm rot="16200000" flipH="1">
            <a:off x="2182968" y="4946990"/>
            <a:ext cx="884613" cy="427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502EB63-1322-426D-9793-7D2118027D7C}"/>
              </a:ext>
            </a:extLst>
          </p:cNvPr>
          <p:cNvCxnSpPr>
            <a:cxnSpLocks/>
            <a:stCxn id="1026" idx="2"/>
            <a:endCxn id="3" idx="1"/>
          </p:cNvCxnSpPr>
          <p:nvPr/>
        </p:nvCxnSpPr>
        <p:spPr>
          <a:xfrm rot="16200000" flipH="1">
            <a:off x="1729463" y="2737331"/>
            <a:ext cx="388328" cy="3494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22489CE-3589-4779-AD3A-B64D3DD822F9}"/>
              </a:ext>
            </a:extLst>
          </p:cNvPr>
          <p:cNvSpPr/>
          <p:nvPr/>
        </p:nvSpPr>
        <p:spPr>
          <a:xfrm>
            <a:off x="2489668" y="4923390"/>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3" name="Rectangle 32">
            <a:extLst>
              <a:ext uri="{FF2B5EF4-FFF2-40B4-BE49-F238E27FC236}">
                <a16:creationId xmlns:a16="http://schemas.microsoft.com/office/drawing/2014/main" id="{0544CA57-EB87-4BA5-A62E-21CC0B989440}"/>
              </a:ext>
            </a:extLst>
          </p:cNvPr>
          <p:cNvSpPr/>
          <p:nvPr/>
        </p:nvSpPr>
        <p:spPr>
          <a:xfrm>
            <a:off x="1748919" y="3536531"/>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7" name="Rectangle 36">
            <a:extLst>
              <a:ext uri="{FF2B5EF4-FFF2-40B4-BE49-F238E27FC236}">
                <a16:creationId xmlns:a16="http://schemas.microsoft.com/office/drawing/2014/main" id="{42FB4B4B-ECF0-4B98-A942-07791B8B3D31}"/>
              </a:ext>
            </a:extLst>
          </p:cNvPr>
          <p:cNvSpPr/>
          <p:nvPr/>
        </p:nvSpPr>
        <p:spPr>
          <a:xfrm>
            <a:off x="6307739" y="2912038"/>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8" name="Rectangle 37">
            <a:extLst>
              <a:ext uri="{FF2B5EF4-FFF2-40B4-BE49-F238E27FC236}">
                <a16:creationId xmlns:a16="http://schemas.microsoft.com/office/drawing/2014/main" id="{AA365136-F9F3-4420-8F42-9DA47A4AE1B6}"/>
              </a:ext>
            </a:extLst>
          </p:cNvPr>
          <p:cNvSpPr/>
          <p:nvPr/>
        </p:nvSpPr>
        <p:spPr>
          <a:xfrm>
            <a:off x="6310627" y="5418440"/>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Tree>
    <p:extLst>
      <p:ext uri="{BB962C8B-B14F-4D97-AF65-F5344CB8AC3E}">
        <p14:creationId xmlns:p14="http://schemas.microsoft.com/office/powerpoint/2010/main" val="382654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3" grpId="0"/>
      <p:bldP spid="33" grpId="1"/>
      <p:bldP spid="37" grpId="0"/>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5" name="Text Placeholder 3">
            <a:extLst>
              <a:ext uri="{FF2B5EF4-FFF2-40B4-BE49-F238E27FC236}">
                <a16:creationId xmlns:a16="http://schemas.microsoft.com/office/drawing/2014/main" id="{B647392F-62EC-489E-BC17-8998C273C099}"/>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t>ARM Introduction</a:t>
            </a:r>
          </a:p>
          <a:p>
            <a:pPr marL="285750" indent="-285750"/>
            <a:r>
              <a:rPr lang="en-GB" sz="2000" b="1" dirty="0"/>
              <a:t>Terraform Introduction</a:t>
            </a:r>
          </a:p>
          <a:p>
            <a:pPr marL="285750" indent="-285750"/>
            <a:r>
              <a:rPr lang="en-GB" sz="2000" b="1" dirty="0"/>
              <a:t>Injecting Parameters</a:t>
            </a:r>
          </a:p>
          <a:p>
            <a:pPr marL="285750" indent="-285750"/>
            <a:r>
              <a:rPr lang="en-GB" sz="2000" b="1" dirty="0">
                <a:solidFill>
                  <a:schemeClr val="tx1"/>
                </a:solidFill>
              </a:rPr>
              <a:t>Secure Infrastructure deployment</a:t>
            </a:r>
          </a:p>
          <a:p>
            <a:pPr marL="285750" indent="-285750"/>
            <a:r>
              <a:rPr lang="en-GB" sz="2000" b="1" dirty="0"/>
              <a:t>Questions</a:t>
            </a:r>
          </a:p>
        </p:txBody>
      </p:sp>
    </p:spTree>
    <p:extLst>
      <p:ext uri="{BB962C8B-B14F-4D97-AF65-F5344CB8AC3E}">
        <p14:creationId xmlns:p14="http://schemas.microsoft.com/office/powerpoint/2010/main" val="213214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Calibri"/>
                <a:ea typeface="+mn-ea"/>
                <a:cs typeface="+mn-cs"/>
              </a:rPr>
              <a:t>Intro to 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7122463"/>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Do not store sensitive parameters/variables in the file – especially if they get committed to repository</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dirty="0">
                <a:solidFill>
                  <a:prstClr val="black"/>
                </a:solidFill>
                <a:latin typeface="Ubuntu"/>
                <a:cs typeface="Ubuntu"/>
              </a:rPr>
              <a:t>Define your parameters as sensitive if it contains sensitive information (passwords, keys, Connection Strings etc.)</a:t>
            </a:r>
            <a:endParaRPr kumimoji="0" lang="en-GB" sz="2800" b="0" i="0" u="none" strike="noStrike" kern="1200" cap="none" spc="0" normalizeH="0" baseline="0" noProof="0" dirty="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Injecting Parameters from the Pipeline (via Variable Groups)</a:t>
            </a:r>
          </a:p>
          <a:p>
            <a:pPr marL="927100" lvl="1" indent="-457200">
              <a:spcBef>
                <a:spcPts val="100"/>
              </a:spcBef>
              <a:buFont typeface="Arial" panose="020B0604020202020204" pitchFamily="34" charset="0"/>
              <a:buChar char="•"/>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Encrypt sensitive values in DevOps Variable Groups</a:t>
            </a:r>
          </a:p>
          <a:p>
            <a:pPr marL="927100" lvl="1" indent="-457200">
              <a:spcBef>
                <a:spcPts val="100"/>
              </a:spcBef>
              <a:buFont typeface="Arial" panose="020B0604020202020204" pitchFamily="34" charset="0"/>
              <a:buChar char="•"/>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Use</a:t>
            </a:r>
            <a:r>
              <a:rPr lang="en-GB" sz="2800" dirty="0">
                <a:solidFill>
                  <a:prstClr val="black"/>
                </a:solidFill>
                <a:latin typeface="Ubuntu"/>
                <a:cs typeface="Ubuntu"/>
              </a:rPr>
              <a:t>  Azure </a:t>
            </a:r>
            <a:r>
              <a:rPr lang="en-GB" sz="2800" dirty="0" err="1">
                <a:solidFill>
                  <a:prstClr val="black"/>
                </a:solidFill>
                <a:latin typeface="Ubuntu"/>
                <a:cs typeface="Ubuntu"/>
              </a:rPr>
              <a:t>KeyVault</a:t>
            </a:r>
            <a:r>
              <a:rPr lang="en-GB" sz="2800" dirty="0">
                <a:solidFill>
                  <a:prstClr val="black"/>
                </a:solidFill>
                <a:latin typeface="Ubuntu"/>
                <a:cs typeface="Ubuntu"/>
              </a:rPr>
              <a:t> backed variables Group)</a:t>
            </a: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Keeping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Parameters/Variables Secure</a:t>
            </a:r>
          </a:p>
        </p:txBody>
      </p:sp>
      <p:sp>
        <p:nvSpPr>
          <p:cNvPr id="2" name="Slide Number Placeholder 1">
            <a:extLst>
              <a:ext uri="{FF2B5EF4-FFF2-40B4-BE49-F238E27FC236}">
                <a16:creationId xmlns:a16="http://schemas.microsoft.com/office/drawing/2014/main" id="{1C17DE5C-395C-498B-AC3F-3CFCE5160DF5}"/>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37</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3129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Protecting sensitive parameters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38</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7" name="Picture 6">
            <a:extLst>
              <a:ext uri="{FF2B5EF4-FFF2-40B4-BE49-F238E27FC236}">
                <a16:creationId xmlns:a16="http://schemas.microsoft.com/office/drawing/2014/main" id="{6FE323B9-ADF2-43E1-B7B1-C03CD681E099}"/>
              </a:ext>
            </a:extLst>
          </p:cNvPr>
          <p:cNvPicPr>
            <a:picLocks noChangeAspect="1"/>
          </p:cNvPicPr>
          <p:nvPr/>
        </p:nvPicPr>
        <p:blipFill>
          <a:blip r:embed="rId3"/>
          <a:stretch>
            <a:fillRect/>
          </a:stretch>
        </p:blipFill>
        <p:spPr>
          <a:xfrm>
            <a:off x="767408" y="1624233"/>
            <a:ext cx="10999920" cy="3356901"/>
          </a:xfrm>
          <a:prstGeom prst="rect">
            <a:avLst/>
          </a:prstGeom>
        </p:spPr>
      </p:pic>
      <p:sp>
        <p:nvSpPr>
          <p:cNvPr id="3" name="Rectangle 2">
            <a:extLst>
              <a:ext uri="{FF2B5EF4-FFF2-40B4-BE49-F238E27FC236}">
                <a16:creationId xmlns:a16="http://schemas.microsoft.com/office/drawing/2014/main" id="{5D839572-244C-491E-92A9-83648E1D8906}"/>
              </a:ext>
            </a:extLst>
          </p:cNvPr>
          <p:cNvSpPr/>
          <p:nvPr/>
        </p:nvSpPr>
        <p:spPr>
          <a:xfrm>
            <a:off x="1055440" y="2646584"/>
            <a:ext cx="2441105"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0634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Protecting sensitive parameters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39</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1" name="Picture 10">
            <a:extLst>
              <a:ext uri="{FF2B5EF4-FFF2-40B4-BE49-F238E27FC236}">
                <a16:creationId xmlns:a16="http://schemas.microsoft.com/office/drawing/2014/main" id="{F8F76286-C3ED-42B2-8FFA-F79A66E915D3}"/>
              </a:ext>
            </a:extLst>
          </p:cNvPr>
          <p:cNvPicPr>
            <a:picLocks noChangeAspect="1"/>
          </p:cNvPicPr>
          <p:nvPr/>
        </p:nvPicPr>
        <p:blipFill>
          <a:blip r:embed="rId3"/>
          <a:stretch>
            <a:fillRect/>
          </a:stretch>
        </p:blipFill>
        <p:spPr>
          <a:xfrm>
            <a:off x="717304" y="1611445"/>
            <a:ext cx="6751016" cy="5042554"/>
          </a:xfrm>
          <a:prstGeom prst="rect">
            <a:avLst/>
          </a:prstGeom>
        </p:spPr>
      </p:pic>
      <p:sp>
        <p:nvSpPr>
          <p:cNvPr id="12" name="Rectangle 11">
            <a:extLst>
              <a:ext uri="{FF2B5EF4-FFF2-40B4-BE49-F238E27FC236}">
                <a16:creationId xmlns:a16="http://schemas.microsoft.com/office/drawing/2014/main" id="{1E5A6178-98E2-4708-B6A4-3068880A9E5A}"/>
              </a:ext>
            </a:extLst>
          </p:cNvPr>
          <p:cNvSpPr/>
          <p:nvPr/>
        </p:nvSpPr>
        <p:spPr>
          <a:xfrm>
            <a:off x="990598" y="4437112"/>
            <a:ext cx="52494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684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3378" y="0"/>
            <a:ext cx="107950" cy="184785"/>
          </a:xfrm>
          <a:custGeom>
            <a:avLst/>
            <a:gdLst/>
            <a:ahLst/>
            <a:cxnLst/>
            <a:rect l="l" t="t" r="r" b="b"/>
            <a:pathLst>
              <a:path w="107950" h="184785">
                <a:moveTo>
                  <a:pt x="107441" y="0"/>
                </a:moveTo>
                <a:lnTo>
                  <a:pt x="32181" y="0"/>
                </a:lnTo>
                <a:lnTo>
                  <a:pt x="0" y="170865"/>
                </a:lnTo>
                <a:lnTo>
                  <a:pt x="72682" y="184569"/>
                </a:lnTo>
                <a:lnTo>
                  <a:pt x="107441"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39898" y="0"/>
            <a:ext cx="114935" cy="62865"/>
          </a:xfrm>
          <a:custGeom>
            <a:avLst/>
            <a:gdLst/>
            <a:ahLst/>
            <a:cxnLst/>
            <a:rect l="l" t="t" r="r" b="b"/>
            <a:pathLst>
              <a:path w="114934" h="62865">
                <a:moveTo>
                  <a:pt x="114604" y="0"/>
                </a:moveTo>
                <a:lnTo>
                  <a:pt x="9982" y="0"/>
                </a:lnTo>
                <a:lnTo>
                  <a:pt x="0" y="9982"/>
                </a:lnTo>
                <a:lnTo>
                  <a:pt x="52285" y="62318"/>
                </a:lnTo>
                <a:lnTo>
                  <a:pt x="11460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95887" y="2265008"/>
            <a:ext cx="466090" cy="368300"/>
          </a:xfrm>
          <a:custGeom>
            <a:avLst/>
            <a:gdLst/>
            <a:ahLst/>
            <a:cxnLst/>
            <a:rect l="l" t="t" r="r" b="b"/>
            <a:pathLst>
              <a:path w="466090" h="368300">
                <a:moveTo>
                  <a:pt x="464832" y="0"/>
                </a:moveTo>
                <a:lnTo>
                  <a:pt x="0" y="5372"/>
                </a:lnTo>
                <a:lnTo>
                  <a:pt x="4127" y="368147"/>
                </a:lnTo>
                <a:lnTo>
                  <a:pt x="78104" y="368147"/>
                </a:lnTo>
                <a:lnTo>
                  <a:pt x="74790" y="78435"/>
                </a:lnTo>
                <a:lnTo>
                  <a:pt x="465645" y="73964"/>
                </a:lnTo>
                <a:lnTo>
                  <a:pt x="464832"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760" y="596563"/>
            <a:ext cx="215265" cy="153670"/>
          </a:xfrm>
          <a:custGeom>
            <a:avLst/>
            <a:gdLst/>
            <a:ahLst/>
            <a:cxnLst/>
            <a:rect l="l" t="t" r="r" b="b"/>
            <a:pathLst>
              <a:path w="215265" h="153670">
                <a:moveTo>
                  <a:pt x="0" y="0"/>
                </a:moveTo>
                <a:lnTo>
                  <a:pt x="0" y="79463"/>
                </a:lnTo>
                <a:lnTo>
                  <a:pt x="188087" y="153377"/>
                </a:lnTo>
                <a:lnTo>
                  <a:pt x="215163" y="84531"/>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012291" y="1597585"/>
            <a:ext cx="403225" cy="1035685"/>
          </a:xfrm>
          <a:custGeom>
            <a:avLst/>
            <a:gdLst/>
            <a:ahLst/>
            <a:cxnLst/>
            <a:rect l="l" t="t" r="r" b="b"/>
            <a:pathLst>
              <a:path w="403225" h="1035685">
                <a:moveTo>
                  <a:pt x="108000" y="0"/>
                </a:moveTo>
                <a:lnTo>
                  <a:pt x="51028" y="47180"/>
                </a:lnTo>
                <a:lnTo>
                  <a:pt x="298780" y="346595"/>
                </a:lnTo>
                <a:lnTo>
                  <a:pt x="0" y="593813"/>
                </a:lnTo>
                <a:lnTo>
                  <a:pt x="247218" y="892581"/>
                </a:lnTo>
                <a:lnTo>
                  <a:pt x="74447" y="1035570"/>
                </a:lnTo>
                <a:lnTo>
                  <a:pt x="190423" y="1035570"/>
                </a:lnTo>
                <a:lnTo>
                  <a:pt x="351345" y="902411"/>
                </a:lnTo>
                <a:lnTo>
                  <a:pt x="104114" y="603643"/>
                </a:lnTo>
                <a:lnTo>
                  <a:pt x="402882" y="356361"/>
                </a:lnTo>
                <a:lnTo>
                  <a:pt x="10800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43028" y="1908667"/>
            <a:ext cx="220979" cy="203835"/>
          </a:xfrm>
          <a:custGeom>
            <a:avLst/>
            <a:gdLst/>
            <a:ahLst/>
            <a:cxnLst/>
            <a:rect l="l" t="t" r="r" b="b"/>
            <a:pathLst>
              <a:path w="220979" h="203835">
                <a:moveTo>
                  <a:pt x="172656" y="0"/>
                </a:moveTo>
                <a:lnTo>
                  <a:pt x="0" y="147332"/>
                </a:lnTo>
                <a:lnTo>
                  <a:pt x="48018" y="203581"/>
                </a:lnTo>
                <a:lnTo>
                  <a:pt x="220675" y="56248"/>
                </a:lnTo>
                <a:lnTo>
                  <a:pt x="17265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84105" y="447785"/>
            <a:ext cx="152400" cy="238760"/>
          </a:xfrm>
          <a:custGeom>
            <a:avLst/>
            <a:gdLst/>
            <a:ahLst/>
            <a:cxnLst/>
            <a:rect l="l" t="t" r="r" b="b"/>
            <a:pathLst>
              <a:path w="152400" h="238759">
                <a:moveTo>
                  <a:pt x="83134" y="0"/>
                </a:moveTo>
                <a:lnTo>
                  <a:pt x="0" y="211213"/>
                </a:lnTo>
                <a:lnTo>
                  <a:pt x="68833" y="238290"/>
                </a:lnTo>
                <a:lnTo>
                  <a:pt x="151955" y="27076"/>
                </a:lnTo>
                <a:lnTo>
                  <a:pt x="8313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537074" y="1020653"/>
            <a:ext cx="147955" cy="238760"/>
          </a:xfrm>
          <a:custGeom>
            <a:avLst/>
            <a:gdLst/>
            <a:ahLst/>
            <a:cxnLst/>
            <a:rect l="l" t="t" r="r" b="b"/>
            <a:pathLst>
              <a:path w="147954" h="238759">
                <a:moveTo>
                  <a:pt x="78155" y="0"/>
                </a:moveTo>
                <a:lnTo>
                  <a:pt x="0" y="213067"/>
                </a:lnTo>
                <a:lnTo>
                  <a:pt x="69443" y="238531"/>
                </a:lnTo>
                <a:lnTo>
                  <a:pt x="147599" y="25438"/>
                </a:lnTo>
                <a:lnTo>
                  <a:pt x="7815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39905" y="226601"/>
            <a:ext cx="132715" cy="132715"/>
          </a:xfrm>
          <a:custGeom>
            <a:avLst/>
            <a:gdLst/>
            <a:ahLst/>
            <a:cxnLst/>
            <a:rect l="l" t="t" r="r" b="b"/>
            <a:pathLst>
              <a:path w="132714" h="132715">
                <a:moveTo>
                  <a:pt x="52273" y="0"/>
                </a:moveTo>
                <a:lnTo>
                  <a:pt x="0" y="52298"/>
                </a:lnTo>
                <a:lnTo>
                  <a:pt x="80276" y="132511"/>
                </a:lnTo>
                <a:lnTo>
                  <a:pt x="132549" y="80200"/>
                </a:lnTo>
                <a:lnTo>
                  <a:pt x="5227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34900" y="261827"/>
            <a:ext cx="132715" cy="132715"/>
          </a:xfrm>
          <a:custGeom>
            <a:avLst/>
            <a:gdLst/>
            <a:ahLst/>
            <a:cxnLst/>
            <a:rect l="l" t="t" r="r" b="b"/>
            <a:pathLst>
              <a:path w="132715" h="132715">
                <a:moveTo>
                  <a:pt x="52285" y="0"/>
                </a:moveTo>
                <a:lnTo>
                  <a:pt x="0" y="52298"/>
                </a:lnTo>
                <a:lnTo>
                  <a:pt x="80276" y="132537"/>
                </a:lnTo>
                <a:lnTo>
                  <a:pt x="132549" y="80200"/>
                </a:lnTo>
                <a:lnTo>
                  <a:pt x="5228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567333" y="0"/>
            <a:ext cx="321310" cy="167640"/>
          </a:xfrm>
          <a:custGeom>
            <a:avLst/>
            <a:gdLst/>
            <a:ahLst/>
            <a:cxnLst/>
            <a:rect l="l" t="t" r="r" b="b"/>
            <a:pathLst>
              <a:path w="321310" h="167640">
                <a:moveTo>
                  <a:pt x="97853" y="0"/>
                </a:moveTo>
                <a:lnTo>
                  <a:pt x="6705" y="0"/>
                </a:lnTo>
                <a:lnTo>
                  <a:pt x="0" y="6705"/>
                </a:lnTo>
                <a:lnTo>
                  <a:pt x="160451" y="167208"/>
                </a:lnTo>
                <a:lnTo>
                  <a:pt x="265107" y="62585"/>
                </a:lnTo>
                <a:lnTo>
                  <a:pt x="160451" y="62585"/>
                </a:lnTo>
                <a:lnTo>
                  <a:pt x="97853" y="0"/>
                </a:lnTo>
                <a:close/>
              </a:path>
              <a:path w="321310" h="167640">
                <a:moveTo>
                  <a:pt x="314248" y="0"/>
                </a:moveTo>
                <a:lnTo>
                  <a:pt x="223075" y="0"/>
                </a:lnTo>
                <a:lnTo>
                  <a:pt x="160451" y="62585"/>
                </a:lnTo>
                <a:lnTo>
                  <a:pt x="265107" y="62585"/>
                </a:lnTo>
                <a:lnTo>
                  <a:pt x="320954" y="6705"/>
                </a:lnTo>
                <a:lnTo>
                  <a:pt x="314248"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822773" y="1600100"/>
            <a:ext cx="727075" cy="821055"/>
          </a:xfrm>
          <a:custGeom>
            <a:avLst/>
            <a:gdLst/>
            <a:ahLst/>
            <a:cxnLst/>
            <a:rect l="l" t="t" r="r" b="b"/>
            <a:pathLst>
              <a:path w="727075" h="821055">
                <a:moveTo>
                  <a:pt x="137286" y="0"/>
                </a:moveTo>
                <a:lnTo>
                  <a:pt x="0" y="180771"/>
                </a:lnTo>
                <a:lnTo>
                  <a:pt x="623252" y="654177"/>
                </a:lnTo>
                <a:lnTo>
                  <a:pt x="530669" y="776008"/>
                </a:lnTo>
                <a:lnTo>
                  <a:pt x="589546" y="820724"/>
                </a:lnTo>
                <a:lnTo>
                  <a:pt x="726859" y="640016"/>
                </a:lnTo>
                <a:lnTo>
                  <a:pt x="103593" y="166611"/>
                </a:lnTo>
                <a:lnTo>
                  <a:pt x="196126" y="44742"/>
                </a:lnTo>
                <a:lnTo>
                  <a:pt x="13728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883190" y="860024"/>
            <a:ext cx="408305" cy="577850"/>
          </a:xfrm>
          <a:custGeom>
            <a:avLst/>
            <a:gdLst/>
            <a:ahLst/>
            <a:cxnLst/>
            <a:rect l="l" t="t" r="r" b="b"/>
            <a:pathLst>
              <a:path w="408304" h="577850">
                <a:moveTo>
                  <a:pt x="32956" y="410387"/>
                </a:moveTo>
                <a:lnTo>
                  <a:pt x="0" y="476542"/>
                </a:lnTo>
                <a:lnTo>
                  <a:pt x="203212" y="577659"/>
                </a:lnTo>
                <a:lnTo>
                  <a:pt x="252560" y="478523"/>
                </a:lnTo>
                <a:lnTo>
                  <a:pt x="169964" y="478523"/>
                </a:lnTo>
                <a:lnTo>
                  <a:pt x="32956" y="410387"/>
                </a:lnTo>
                <a:close/>
              </a:path>
              <a:path w="408304" h="577850">
                <a:moveTo>
                  <a:pt x="408076" y="0"/>
                </a:moveTo>
                <a:lnTo>
                  <a:pt x="169964" y="478523"/>
                </a:lnTo>
                <a:lnTo>
                  <a:pt x="252560" y="478523"/>
                </a:lnTo>
                <a:lnTo>
                  <a:pt x="408076" y="165963"/>
                </a:lnTo>
                <a:lnTo>
                  <a:pt x="40807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760" y="890193"/>
            <a:ext cx="363220" cy="260985"/>
          </a:xfrm>
          <a:custGeom>
            <a:avLst/>
            <a:gdLst/>
            <a:ahLst/>
            <a:cxnLst/>
            <a:rect l="l" t="t" r="r" b="b"/>
            <a:pathLst>
              <a:path w="363220" h="260984">
                <a:moveTo>
                  <a:pt x="39141" y="0"/>
                </a:moveTo>
                <a:lnTo>
                  <a:pt x="0" y="41236"/>
                </a:lnTo>
                <a:lnTo>
                  <a:pt x="0" y="64884"/>
                </a:lnTo>
                <a:lnTo>
                  <a:pt x="206375" y="260883"/>
                </a:lnTo>
                <a:lnTo>
                  <a:pt x="305735" y="156349"/>
                </a:lnTo>
                <a:lnTo>
                  <a:pt x="203695" y="156349"/>
                </a:lnTo>
                <a:lnTo>
                  <a:pt x="39141" y="0"/>
                </a:lnTo>
                <a:close/>
              </a:path>
              <a:path w="363220" h="260984">
                <a:moveTo>
                  <a:pt x="309067" y="45466"/>
                </a:moveTo>
                <a:lnTo>
                  <a:pt x="203695" y="156349"/>
                </a:lnTo>
                <a:lnTo>
                  <a:pt x="305735" y="156349"/>
                </a:lnTo>
                <a:lnTo>
                  <a:pt x="362737" y="96380"/>
                </a:lnTo>
                <a:lnTo>
                  <a:pt x="309067" y="45466"/>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895857" y="1857117"/>
            <a:ext cx="130175" cy="103505"/>
          </a:xfrm>
          <a:custGeom>
            <a:avLst/>
            <a:gdLst/>
            <a:ahLst/>
            <a:cxnLst/>
            <a:rect l="l" t="t" r="r" b="b"/>
            <a:pathLst>
              <a:path w="130175" h="103505">
                <a:moveTo>
                  <a:pt x="108813" y="0"/>
                </a:moveTo>
                <a:lnTo>
                  <a:pt x="0" y="32181"/>
                </a:lnTo>
                <a:lnTo>
                  <a:pt x="20955" y="103098"/>
                </a:lnTo>
                <a:lnTo>
                  <a:pt x="129794" y="70929"/>
                </a:lnTo>
                <a:lnTo>
                  <a:pt x="1088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760" y="1262835"/>
            <a:ext cx="66040" cy="127635"/>
          </a:xfrm>
          <a:custGeom>
            <a:avLst/>
            <a:gdLst/>
            <a:ahLst/>
            <a:cxnLst/>
            <a:rect l="l" t="t" r="r" b="b"/>
            <a:pathLst>
              <a:path w="66040" h="127634">
                <a:moveTo>
                  <a:pt x="0" y="0"/>
                </a:moveTo>
                <a:lnTo>
                  <a:pt x="0" y="117576"/>
                </a:lnTo>
                <a:lnTo>
                  <a:pt x="36283" y="127406"/>
                </a:lnTo>
                <a:lnTo>
                  <a:pt x="65963" y="17868"/>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878709" y="2431144"/>
            <a:ext cx="128905" cy="135255"/>
          </a:xfrm>
          <a:custGeom>
            <a:avLst/>
            <a:gdLst/>
            <a:ahLst/>
            <a:cxnLst/>
            <a:rect l="l" t="t" r="r" b="b"/>
            <a:pathLst>
              <a:path w="128904" h="135255">
                <a:moveTo>
                  <a:pt x="57746" y="0"/>
                </a:moveTo>
                <a:lnTo>
                  <a:pt x="0" y="46215"/>
                </a:lnTo>
                <a:lnTo>
                  <a:pt x="70954" y="134810"/>
                </a:lnTo>
                <a:lnTo>
                  <a:pt x="128676" y="88569"/>
                </a:lnTo>
                <a:lnTo>
                  <a:pt x="5774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102673" y="654311"/>
            <a:ext cx="309880" cy="283845"/>
          </a:xfrm>
          <a:custGeom>
            <a:avLst/>
            <a:gdLst/>
            <a:ahLst/>
            <a:cxnLst/>
            <a:rect l="l" t="t" r="r" b="b"/>
            <a:pathLst>
              <a:path w="309880" h="283844">
                <a:moveTo>
                  <a:pt x="294513" y="0"/>
                </a:moveTo>
                <a:lnTo>
                  <a:pt x="0" y="61683"/>
                </a:lnTo>
                <a:lnTo>
                  <a:pt x="46456" y="283832"/>
                </a:lnTo>
                <a:lnTo>
                  <a:pt x="118871" y="268630"/>
                </a:lnTo>
                <a:lnTo>
                  <a:pt x="87515" y="118897"/>
                </a:lnTo>
                <a:lnTo>
                  <a:pt x="309702" y="72402"/>
                </a:lnTo>
                <a:lnTo>
                  <a:pt x="2945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80">
            <a:extLst>
              <a:ext uri="{FF2B5EF4-FFF2-40B4-BE49-F238E27FC236}">
                <a16:creationId xmlns:a16="http://schemas.microsoft.com/office/drawing/2014/main" id="{3F8B5E55-8CC1-4320-ACEC-3B45926EDF96}"/>
              </a:ext>
            </a:extLst>
          </p:cNvPr>
          <p:cNvSpPr txBox="1"/>
          <p:nvPr/>
        </p:nvSpPr>
        <p:spPr>
          <a:xfrm>
            <a:off x="9047539" y="6388576"/>
            <a:ext cx="2438400"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Ubuntu"/>
              </a:rPr>
              <a:t>Visualising a DTP </a:t>
            </a:r>
            <a:r>
              <a:rPr kumimoji="0" sz="1400" b="0" i="0" u="none" strike="noStrike" kern="1200" cap="none" spc="0" normalizeH="0" baseline="0" noProof="0">
                <a:ln>
                  <a:noFill/>
                </a:ln>
                <a:solidFill>
                  <a:prstClr val="white"/>
                </a:solidFill>
                <a:effectLst/>
                <a:uLnTx/>
                <a:uFillTx/>
                <a:latin typeface="Ubuntu"/>
                <a:ea typeface="+mn-ea"/>
                <a:cs typeface="Ubuntu"/>
              </a:rPr>
              <a:t>|</a:t>
            </a:r>
            <a:r>
              <a:rPr kumimoji="0" sz="1400" b="0" i="0" u="none" strike="noStrike" kern="1200" cap="none" spc="225" normalizeH="0" baseline="0" noProof="0">
                <a:ln>
                  <a:noFill/>
                </a:ln>
                <a:solidFill>
                  <a:prstClr val="white"/>
                </a:solidFill>
                <a:effectLst/>
                <a:uLnTx/>
                <a:uFillTx/>
                <a:latin typeface="Ubuntu"/>
                <a:ea typeface="+mn-ea"/>
                <a:cs typeface="Ubuntu"/>
              </a:rPr>
              <a:t> </a:t>
            </a:r>
            <a:r>
              <a:rPr kumimoji="0" lang="en-GB" sz="1400" b="0" i="0" u="none" strike="noStrike" kern="1200" cap="none" spc="0" normalizeH="0" baseline="0" noProof="0">
                <a:ln>
                  <a:noFill/>
                </a:ln>
                <a:solidFill>
                  <a:prstClr val="white"/>
                </a:solidFill>
                <a:effectLst/>
                <a:uLnTx/>
                <a:uFillTx/>
                <a:latin typeface="Calibri"/>
                <a:ea typeface="+mn-ea"/>
                <a:cs typeface="+mn-cs"/>
              </a:rPr>
              <a:t>3</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22" name="Rectangle 21">
            <a:extLst>
              <a:ext uri="{FF2B5EF4-FFF2-40B4-BE49-F238E27FC236}">
                <a16:creationId xmlns:a16="http://schemas.microsoft.com/office/drawing/2014/main" id="{3F744212-3E01-421D-9EE9-17985ED3D269}"/>
              </a:ext>
            </a:extLst>
          </p:cNvPr>
          <p:cNvSpPr/>
          <p:nvPr/>
        </p:nvSpPr>
        <p:spPr>
          <a:xfrm>
            <a:off x="0" y="0"/>
            <a:ext cx="12190240" cy="6172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bject 77">
            <a:extLst>
              <a:ext uri="{FF2B5EF4-FFF2-40B4-BE49-F238E27FC236}">
                <a16:creationId xmlns:a16="http://schemas.microsoft.com/office/drawing/2014/main" id="{274517DE-C219-40ED-927C-4240C774AD6C}"/>
              </a:ext>
            </a:extLst>
          </p:cNvPr>
          <p:cNvSpPr txBox="1"/>
          <p:nvPr/>
        </p:nvSpPr>
        <p:spPr>
          <a:xfrm>
            <a:off x="434900" y="327341"/>
            <a:ext cx="10567202" cy="467050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Solution </a:t>
            </a:r>
            <a:r>
              <a:rPr lang="en-GB" sz="4000" dirty="0">
                <a:solidFill>
                  <a:srgbClr val="92D050"/>
                </a:solidFill>
                <a:latin typeface="Ubuntu"/>
                <a:cs typeface="Ubuntu"/>
              </a:rPr>
              <a:t>= </a:t>
            </a:r>
            <a:r>
              <a:rPr kumimoji="0" lang="en-GB" sz="3200" b="0" i="0" u="none" strike="noStrike" kern="1200" cap="none" spc="0" normalizeH="0" baseline="0" noProof="0" dirty="0">
                <a:ln>
                  <a:noFill/>
                </a:ln>
                <a:solidFill>
                  <a:prstClr val="white"/>
                </a:solidFill>
                <a:effectLst/>
                <a:uLnTx/>
                <a:uFillTx/>
                <a:latin typeface="Ubuntu"/>
                <a:ea typeface="+mn-ea"/>
                <a:cs typeface="Ubuntu"/>
              </a:rPr>
              <a:t>Infrastructure as a code</a:t>
            </a: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dirty="0">
              <a:ln>
                <a:noFill/>
              </a:ln>
              <a:solidFill>
                <a:prstClr val="white"/>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Can be implemented with:</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 ARM   Templates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Terraform</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Bicep</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PowerShell</a:t>
            </a:r>
            <a:endParaRPr lang="en-GB" sz="3200" dirty="0">
              <a:solidFill>
                <a:prstClr val="white"/>
              </a:solidFill>
              <a:latin typeface="Ubuntu"/>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CLI</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Ubuntu"/>
              <a:ea typeface="+mn-ea"/>
              <a:cs typeface="Ubuntu"/>
            </a:endParaRPr>
          </a:p>
        </p:txBody>
      </p:sp>
      <p:sp>
        <p:nvSpPr>
          <p:cNvPr id="20" name="Slide Number Placeholder 19">
            <a:extLst>
              <a:ext uri="{FF2B5EF4-FFF2-40B4-BE49-F238E27FC236}">
                <a16:creationId xmlns:a16="http://schemas.microsoft.com/office/drawing/2014/main" id="{BE615736-112F-41B6-8FEE-E1B37618A141}"/>
              </a:ext>
            </a:extLst>
          </p:cNvPr>
          <p:cNvSpPr>
            <a:spLocks noGrp="1"/>
          </p:cNvSpPr>
          <p:nvPr>
            <p:ph type="sldNum" sz="quarter" idx="7"/>
          </p:nvPr>
        </p:nvSpPr>
        <p:spPr/>
        <p:txBody>
          <a:bodyPr/>
          <a:lstStyle/>
          <a:p>
            <a:pPr marL="12700">
              <a:lnSpc>
                <a:spcPct val="100000"/>
              </a:lnSpc>
              <a:spcBef>
                <a:spcPts val="5"/>
              </a:spcBef>
            </a:pPr>
            <a:r>
              <a:rPr lang="en-GB"/>
              <a:t>Presentation Title |</a:t>
            </a:r>
            <a:r>
              <a:rPr lang="en-GB" spc="229"/>
              <a:t> </a:t>
            </a:r>
            <a:fld id="{81D60167-4931-47E6-BA6A-407CBD079E47}" type="slidenum">
              <a:rPr smtClean="0"/>
              <a:t>4</a:t>
            </a:fld>
            <a:endParaRPr/>
          </a:p>
        </p:txBody>
      </p:sp>
    </p:spTree>
    <p:extLst>
      <p:ext uri="{BB962C8B-B14F-4D97-AF65-F5344CB8AC3E}">
        <p14:creationId xmlns:p14="http://schemas.microsoft.com/office/powerpoint/2010/main" val="229749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4113-E6CB-4BDC-9AE5-9645FDDED25A}"/>
              </a:ext>
            </a:extLst>
          </p:cNvPr>
          <p:cNvSpPr>
            <a:spLocks noGrp="1"/>
          </p:cNvSpPr>
          <p:nvPr>
            <p:ph type="title"/>
          </p:nvPr>
        </p:nvSpPr>
        <p:spPr>
          <a:xfrm>
            <a:off x="838200" y="2320089"/>
            <a:ext cx="10515600" cy="762000"/>
          </a:xfrm>
        </p:spPr>
        <p:txBody>
          <a:bodyPr/>
          <a:lstStyle/>
          <a:p>
            <a:r>
              <a:rPr lang="en-GB" dirty="0"/>
              <a:t>Thank You</a:t>
            </a:r>
          </a:p>
        </p:txBody>
      </p:sp>
    </p:spTree>
    <p:extLst>
      <p:ext uri="{BB962C8B-B14F-4D97-AF65-F5344CB8AC3E}">
        <p14:creationId xmlns:p14="http://schemas.microsoft.com/office/powerpoint/2010/main" val="130869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dirty="0">
                <a:ln>
                  <a:noFill/>
                </a:ln>
                <a:solidFill>
                  <a:prstClr val="white"/>
                </a:solidFill>
                <a:effectLst/>
                <a:uLnTx/>
                <a:uFillTx/>
                <a:latin typeface="Ubuntu"/>
                <a:ea typeface="+mn-ea"/>
                <a:cs typeface="Times New Roman" panose="02020603050405020304" pitchFamily="18" charset="0"/>
              </a:rPr>
              <a:t>Install Terraform</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AED5BB7D-7748-49A3-8D37-D3C0B82B137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41</a:t>
            </a:fld>
            <a:endParaRPr/>
          </a:p>
        </p:txBody>
      </p:sp>
    </p:spTree>
    <p:extLst>
      <p:ext uri="{BB962C8B-B14F-4D97-AF65-F5344CB8AC3E}">
        <p14:creationId xmlns:p14="http://schemas.microsoft.com/office/powerpoint/2010/main" val="147223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87459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-Terraform CLI (Local)</a:t>
            </a:r>
            <a:br>
              <a:rPr kumimoji="0" lang="en-GB" sz="2800" b="0" i="0" u="none" strike="noStrike" kern="1200" cap="none" spc="0" normalizeH="0" baseline="0" noProof="0">
                <a:ln>
                  <a:noFill/>
                </a:ln>
                <a:solidFill>
                  <a:prstClr val="black"/>
                </a:solidFill>
                <a:effectLst/>
                <a:uLnTx/>
                <a:uFillTx/>
                <a:latin typeface="Ubuntu"/>
                <a:ea typeface="+mn-ea"/>
                <a:cs typeface="Ubuntu"/>
              </a:rPr>
            </a:br>
            <a:r>
              <a:rPr kumimoji="0" lang="en-GB" sz="2800" b="0" i="0" u="none" strike="noStrike" kern="1200" cap="none" spc="0" normalizeH="0" baseline="0" noProof="0">
                <a:ln>
                  <a:noFill/>
                </a:ln>
                <a:solidFill>
                  <a:prstClr val="black"/>
                </a:solidFill>
                <a:effectLst/>
                <a:uLnTx/>
                <a:uFillTx/>
                <a:latin typeface="Ubuntu"/>
                <a:ea typeface="+mn-ea"/>
                <a:cs typeface="Ubuntu"/>
              </a:rPr>
              <a:t>-DevOps Pipelines Terraform add-on (DevOps)</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 –Tools –Terraform specific</a:t>
            </a:r>
          </a:p>
        </p:txBody>
      </p:sp>
      <p:sp>
        <p:nvSpPr>
          <p:cNvPr id="9" name="object 77">
            <a:extLst>
              <a:ext uri="{FF2B5EF4-FFF2-40B4-BE49-F238E27FC236}">
                <a16:creationId xmlns:a16="http://schemas.microsoft.com/office/drawing/2014/main" id="{067922C5-0767-4E53-9CE9-A5D086D2093F}"/>
              </a:ext>
            </a:extLst>
          </p:cNvPr>
          <p:cNvSpPr txBox="1"/>
          <p:nvPr/>
        </p:nvSpPr>
        <p:spPr>
          <a:xfrm>
            <a:off x="990599" y="3804306"/>
            <a:ext cx="10495339" cy="133113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 CLI (Login to Azure)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 Az/</a:t>
            </a:r>
            <a:r>
              <a:rPr kumimoji="0" lang="en-GB" sz="2800" b="0" i="0" u="none" strike="noStrike" kern="1200" cap="none" spc="0" normalizeH="0" baseline="0" noProof="0" err="1">
                <a:ln>
                  <a:noFill/>
                </a:ln>
                <a:solidFill>
                  <a:prstClr val="black"/>
                </a:solidFill>
                <a:effectLst/>
                <a:uLnTx/>
                <a:uFillTx/>
                <a:latin typeface="Ubuntu"/>
                <a:ea typeface="+mn-ea"/>
                <a:cs typeface="Ubuntu"/>
              </a:rPr>
              <a:t>AzureRm</a:t>
            </a:r>
            <a:r>
              <a:rPr kumimoji="0" lang="en-GB" sz="2800" b="0" i="0" u="none" strike="noStrike" kern="1200" cap="none" spc="0" normalizeH="0" baseline="0" noProof="0">
                <a:ln>
                  <a:noFill/>
                </a:ln>
                <a:solidFill>
                  <a:prstClr val="black"/>
                </a:solidFill>
                <a:effectLst/>
                <a:uLnTx/>
                <a:uFillTx/>
                <a:latin typeface="Ubuntu"/>
                <a:ea typeface="+mn-ea"/>
                <a:cs typeface="Ubuntu"/>
              </a:rPr>
              <a:t> PowerShell modules (calls to API)</a:t>
            </a:r>
          </a:p>
        </p:txBody>
      </p:sp>
      <p:sp>
        <p:nvSpPr>
          <p:cNvPr id="11" name="object 77">
            <a:extLst>
              <a:ext uri="{FF2B5EF4-FFF2-40B4-BE49-F238E27FC236}">
                <a16:creationId xmlns:a16="http://schemas.microsoft.com/office/drawing/2014/main" id="{44A2082C-67BF-4D8E-86CB-A0F0FD2E3C25}"/>
              </a:ext>
            </a:extLst>
          </p:cNvPr>
          <p:cNvSpPr txBox="1"/>
          <p:nvPr/>
        </p:nvSpPr>
        <p:spPr>
          <a:xfrm>
            <a:off x="848330" y="3114811"/>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 – Tools – Provider specific (Azure)</a:t>
            </a:r>
          </a:p>
        </p:txBody>
      </p:sp>
      <p:sp>
        <p:nvSpPr>
          <p:cNvPr id="2" name="Slide Number Placeholder 1">
            <a:extLst>
              <a:ext uri="{FF2B5EF4-FFF2-40B4-BE49-F238E27FC236}">
                <a16:creationId xmlns:a16="http://schemas.microsoft.com/office/drawing/2014/main" id="{E30DC918-E228-4B0F-B061-0CC60098EDE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42</a:t>
            </a:fld>
            <a:endParaRPr/>
          </a:p>
        </p:txBody>
      </p:sp>
    </p:spTree>
    <p:extLst>
      <p:ext uri="{BB962C8B-B14F-4D97-AF65-F5344CB8AC3E}">
        <p14:creationId xmlns:p14="http://schemas.microsoft.com/office/powerpoint/2010/main" val="323268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150297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Terraform-DevOps?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Terraform task (</a:t>
            </a:r>
            <a:r>
              <a:rPr lang="en-GB" sz="2800">
                <a:solidFill>
                  <a:prstClr val="black"/>
                </a:solidFill>
                <a:latin typeface="Ubuntu"/>
                <a:cs typeface="Ubuntu"/>
              </a:rPr>
              <a:t>marketplace) – allow run terraform commands as a part of the pipeline</a:t>
            </a:r>
            <a:endParaRPr kumimoji="0" lang="en-GB" sz="2800" b="0" i="0" u="none" strike="noStrike" kern="1200" cap="none" spc="0" normalizeH="0" baseline="0" noProof="0">
              <a:ln>
                <a:noFill/>
              </a:ln>
              <a:solidFill>
                <a:prstClr val="black"/>
              </a:solidFill>
              <a:effectLst/>
              <a:uLnTx/>
              <a:uFillTx/>
              <a:latin typeface="Ubuntu"/>
              <a:ea typeface="+mn-ea"/>
              <a:cs typeface="Ubuntu"/>
            </a:endParaRPr>
          </a:p>
        </p:txBody>
      </p:sp>
      <p:pic>
        <p:nvPicPr>
          <p:cNvPr id="8" name="Picture 7">
            <a:extLst>
              <a:ext uri="{FF2B5EF4-FFF2-40B4-BE49-F238E27FC236}">
                <a16:creationId xmlns:a16="http://schemas.microsoft.com/office/drawing/2014/main" id="{BD67CA3B-09F5-4266-B56C-DC65BC3D9D1C}"/>
              </a:ext>
            </a:extLst>
          </p:cNvPr>
          <p:cNvPicPr>
            <a:picLocks noChangeAspect="1"/>
          </p:cNvPicPr>
          <p:nvPr/>
        </p:nvPicPr>
        <p:blipFill>
          <a:blip r:embed="rId3"/>
          <a:stretch>
            <a:fillRect/>
          </a:stretch>
        </p:blipFill>
        <p:spPr>
          <a:xfrm>
            <a:off x="1343472" y="2463778"/>
            <a:ext cx="4298032" cy="2909437"/>
          </a:xfrm>
          <a:prstGeom prst="rect">
            <a:avLst/>
          </a:prstGeom>
        </p:spPr>
      </p:pic>
      <p:sp>
        <p:nvSpPr>
          <p:cNvPr id="11" name="Arrow: Right 10">
            <a:extLst>
              <a:ext uri="{FF2B5EF4-FFF2-40B4-BE49-F238E27FC236}">
                <a16:creationId xmlns:a16="http://schemas.microsoft.com/office/drawing/2014/main" id="{D44704F3-01CE-43A5-9896-120CC95FF1F2}"/>
              </a:ext>
            </a:extLst>
          </p:cNvPr>
          <p:cNvSpPr/>
          <p:nvPr/>
        </p:nvSpPr>
        <p:spPr>
          <a:xfrm>
            <a:off x="5807968" y="377437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C703706-F421-4ED5-A86D-F9F4389E7FD2}"/>
              </a:ext>
            </a:extLst>
          </p:cNvPr>
          <p:cNvPicPr>
            <a:picLocks noChangeAspect="1"/>
          </p:cNvPicPr>
          <p:nvPr/>
        </p:nvPicPr>
        <p:blipFill>
          <a:blip r:embed="rId4"/>
          <a:stretch>
            <a:fillRect/>
          </a:stretch>
        </p:blipFill>
        <p:spPr>
          <a:xfrm>
            <a:off x="6197654" y="3092057"/>
            <a:ext cx="5910227" cy="1764247"/>
          </a:xfrm>
          <a:prstGeom prst="rect">
            <a:avLst/>
          </a:prstGeom>
        </p:spPr>
      </p:pic>
      <p:sp>
        <p:nvSpPr>
          <p:cNvPr id="14" name="object 77">
            <a:extLst>
              <a:ext uri="{FF2B5EF4-FFF2-40B4-BE49-F238E27FC236}">
                <a16:creationId xmlns:a16="http://schemas.microsoft.com/office/drawing/2014/main" id="{8D97DFE2-DE04-4A49-8D89-48E9A6C75090}"/>
              </a:ext>
            </a:extLst>
          </p:cNvPr>
          <p:cNvSpPr txBox="1"/>
          <p:nvPr/>
        </p:nvSpPr>
        <p:spPr>
          <a:xfrm>
            <a:off x="6384032" y="2896742"/>
            <a:ext cx="1512168"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a:latin typeface="Ubuntu"/>
                <a:cs typeface="Ubuntu"/>
              </a:rPr>
              <a:t>Pipeline Tasks</a:t>
            </a:r>
            <a:endParaRPr kumimoji="0" lang="en-GB" b="0" i="0" u="none" strike="noStrike" kern="1200" cap="none" spc="0" normalizeH="0" baseline="0" noProof="0">
              <a:ln>
                <a:noFill/>
              </a:ln>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3A38E7A7-E91C-4BFE-AA8D-094958593D20}"/>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43</a:t>
            </a:fld>
            <a:endParaRPr/>
          </a:p>
        </p:txBody>
      </p:sp>
    </p:spTree>
    <p:extLst>
      <p:ext uri="{BB962C8B-B14F-4D97-AF65-F5344CB8AC3E}">
        <p14:creationId xmlns:p14="http://schemas.microsoft.com/office/powerpoint/2010/main" val="256224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1256754"/>
          </a:xfrm>
          <a:prstGeom prst="rect">
            <a:avLst/>
          </a:prstGeom>
        </p:spPr>
        <p:txBody>
          <a:bodyPr vert="horz" wrap="square" lIns="0" tIns="12700" rIns="0" bIns="0" rtlCol="0">
            <a:spAutoFit/>
          </a:bodyPr>
          <a:lstStyle/>
          <a:p>
            <a:pPr marL="12700">
              <a:spcBef>
                <a:spcPts val="100"/>
              </a:spcBef>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Terraform-Desktop?</a:t>
            </a:r>
          </a:p>
          <a:p>
            <a:pPr marL="584200" indent="-571500">
              <a:spcBef>
                <a:spcPts val="100"/>
              </a:spcBef>
              <a:buFont typeface="Arial" panose="020B0604020202020204" pitchFamily="34" charset="0"/>
              <a:buChar char="•"/>
            </a:pPr>
            <a:r>
              <a:rPr kumimoji="0" lang="en-GB" sz="2000" b="0" i="0" u="none" strike="noStrike" kern="1200" cap="none" spc="0" normalizeH="0" baseline="0" noProof="0">
                <a:ln>
                  <a:noFill/>
                </a:ln>
                <a:solidFill>
                  <a:prstClr val="black"/>
                </a:solidFill>
                <a:effectLst/>
                <a:uLnTx/>
                <a:uFillTx/>
                <a:latin typeface="Ubuntu"/>
                <a:ea typeface="+mn-ea"/>
                <a:cs typeface="Ubuntu"/>
              </a:rPr>
              <a:t>Visual Studio Code Extension – </a:t>
            </a:r>
            <a:r>
              <a:rPr kumimoji="0" lang="en-GB" sz="2000" b="0" i="0" u="none" strike="noStrike" kern="1200" cap="none" spc="0" normalizeH="0" baseline="0" noProof="0" err="1">
                <a:ln>
                  <a:noFill/>
                </a:ln>
                <a:solidFill>
                  <a:prstClr val="black"/>
                </a:solidFill>
                <a:effectLst/>
                <a:uLnTx/>
                <a:uFillTx/>
                <a:latin typeface="Ubuntu"/>
                <a:ea typeface="+mn-ea"/>
                <a:cs typeface="Ubuntu"/>
              </a:rPr>
              <a:t>intelisense</a:t>
            </a:r>
            <a:r>
              <a:rPr kumimoji="0" lang="en-GB" sz="2000" b="0" i="0" u="none" strike="noStrike" kern="1200" cap="none" spc="0" normalizeH="0" baseline="0" noProof="0">
                <a:ln>
                  <a:noFill/>
                </a:ln>
                <a:solidFill>
                  <a:prstClr val="black"/>
                </a:solidFill>
                <a:effectLst/>
                <a:uLnTx/>
                <a:uFillTx/>
                <a:latin typeface="Ubuntu"/>
                <a:ea typeface="+mn-ea"/>
                <a:cs typeface="Ubuntu"/>
              </a:rPr>
              <a:t> like experience and colour coding (from Microsoft or </a:t>
            </a:r>
            <a:r>
              <a:rPr kumimoji="0" lang="en-GB" sz="2000" b="0" i="0" u="none" strike="noStrike" kern="1200" cap="none" spc="0" normalizeH="0" baseline="0" noProof="0" err="1">
                <a:ln>
                  <a:noFill/>
                </a:ln>
                <a:solidFill>
                  <a:prstClr val="black"/>
                </a:solidFill>
                <a:effectLst/>
                <a:uLnTx/>
                <a:uFillTx/>
                <a:latin typeface="Ubuntu"/>
                <a:ea typeface="+mn-ea"/>
                <a:cs typeface="Ubuntu"/>
              </a:rPr>
              <a:t>HashiCorp</a:t>
            </a:r>
            <a:r>
              <a:rPr kumimoji="0" lang="en-GB" sz="2000" b="0" i="0" u="none" strike="noStrike" kern="1200" cap="none" spc="0" normalizeH="0" baseline="0" noProof="0">
                <a:ln>
                  <a:noFill/>
                </a:ln>
                <a:solidFill>
                  <a:prstClr val="black"/>
                </a:solidFill>
                <a:effectLst/>
                <a:uLnTx/>
                <a:uFillTx/>
                <a:latin typeface="Ubuntu"/>
                <a:ea typeface="+mn-ea"/>
                <a:cs typeface="Ubuntu"/>
              </a:rPr>
              <a:t>)</a:t>
            </a:r>
            <a:endParaRPr kumimoji="0" lang="en-GB" sz="2800" b="0" i="0" u="none" strike="noStrike" kern="1200" cap="none" spc="0" normalizeH="0" baseline="0" noProof="0">
              <a:ln>
                <a:noFill/>
              </a:ln>
              <a:solidFill>
                <a:prstClr val="black"/>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8F69C5E3-4327-4742-A8A5-6FFF38B7FD05}"/>
              </a:ext>
            </a:extLst>
          </p:cNvPr>
          <p:cNvPicPr>
            <a:picLocks noChangeAspect="1"/>
          </p:cNvPicPr>
          <p:nvPr/>
        </p:nvPicPr>
        <p:blipFill>
          <a:blip r:embed="rId3"/>
          <a:stretch>
            <a:fillRect/>
          </a:stretch>
        </p:blipFill>
        <p:spPr>
          <a:xfrm>
            <a:off x="1467506" y="2345960"/>
            <a:ext cx="6269808" cy="1499302"/>
          </a:xfrm>
          <a:prstGeom prst="rect">
            <a:avLst/>
          </a:prstGeom>
        </p:spPr>
      </p:pic>
      <p:pic>
        <p:nvPicPr>
          <p:cNvPr id="4" name="Picture 3">
            <a:extLst>
              <a:ext uri="{FF2B5EF4-FFF2-40B4-BE49-F238E27FC236}">
                <a16:creationId xmlns:a16="http://schemas.microsoft.com/office/drawing/2014/main" id="{915AF07E-5117-4639-96E5-26F664A2DC6E}"/>
              </a:ext>
            </a:extLst>
          </p:cNvPr>
          <p:cNvPicPr>
            <a:picLocks noChangeAspect="1"/>
          </p:cNvPicPr>
          <p:nvPr/>
        </p:nvPicPr>
        <p:blipFill>
          <a:blip r:embed="rId4"/>
          <a:stretch>
            <a:fillRect/>
          </a:stretch>
        </p:blipFill>
        <p:spPr>
          <a:xfrm>
            <a:off x="8688288" y="2367144"/>
            <a:ext cx="2866526" cy="3344974"/>
          </a:xfrm>
          <a:prstGeom prst="rect">
            <a:avLst/>
          </a:prstGeom>
        </p:spPr>
      </p:pic>
      <p:sp>
        <p:nvSpPr>
          <p:cNvPr id="7" name="Arrow: Right 6">
            <a:extLst>
              <a:ext uri="{FF2B5EF4-FFF2-40B4-BE49-F238E27FC236}">
                <a16:creationId xmlns:a16="http://schemas.microsoft.com/office/drawing/2014/main" id="{95714F44-CA17-4470-B9EA-C1D5F9E59C05}"/>
              </a:ext>
            </a:extLst>
          </p:cNvPr>
          <p:cNvSpPr/>
          <p:nvPr/>
        </p:nvSpPr>
        <p:spPr>
          <a:xfrm>
            <a:off x="8040216" y="2928123"/>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D6008E2-F4D0-4CD5-B324-2EAB4DB52424}"/>
              </a:ext>
            </a:extLst>
          </p:cNvPr>
          <p:cNvPicPr>
            <a:picLocks noChangeAspect="1"/>
          </p:cNvPicPr>
          <p:nvPr/>
        </p:nvPicPr>
        <p:blipFill>
          <a:blip r:embed="rId5"/>
          <a:stretch>
            <a:fillRect/>
          </a:stretch>
        </p:blipFill>
        <p:spPr>
          <a:xfrm>
            <a:off x="1467505" y="4406915"/>
            <a:ext cx="6269809" cy="1305203"/>
          </a:xfrm>
          <a:prstGeom prst="rect">
            <a:avLst/>
          </a:prstGeom>
        </p:spPr>
      </p:pic>
      <p:sp>
        <p:nvSpPr>
          <p:cNvPr id="13" name="Arrow: Right 12">
            <a:extLst>
              <a:ext uri="{FF2B5EF4-FFF2-40B4-BE49-F238E27FC236}">
                <a16:creationId xmlns:a16="http://schemas.microsoft.com/office/drawing/2014/main" id="{D92C86C5-18DD-4A9A-BEAA-84483558E0F9}"/>
              </a:ext>
            </a:extLst>
          </p:cNvPr>
          <p:cNvSpPr/>
          <p:nvPr/>
        </p:nvSpPr>
        <p:spPr>
          <a:xfrm>
            <a:off x="7999755" y="491685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4E9BB68-3D91-46B4-90F5-C52D12C165E4}"/>
              </a:ext>
            </a:extLst>
          </p:cNvPr>
          <p:cNvSpPr txBox="1"/>
          <p:nvPr/>
        </p:nvSpPr>
        <p:spPr>
          <a:xfrm>
            <a:off x="1415480" y="3942665"/>
            <a:ext cx="6096000" cy="369332"/>
          </a:xfrm>
          <a:prstGeom prst="rect">
            <a:avLst/>
          </a:prstGeom>
          <a:noFill/>
        </p:spPr>
        <p:txBody>
          <a:bodyPr wrap="square">
            <a:spAutoFit/>
          </a:bodyPr>
          <a:lstStyle/>
          <a:p>
            <a:r>
              <a:rPr lang="en-GB"/>
              <a:t>or</a:t>
            </a:r>
          </a:p>
        </p:txBody>
      </p:sp>
      <p:sp>
        <p:nvSpPr>
          <p:cNvPr id="2" name="Slide Number Placeholder 1">
            <a:extLst>
              <a:ext uri="{FF2B5EF4-FFF2-40B4-BE49-F238E27FC236}">
                <a16:creationId xmlns:a16="http://schemas.microsoft.com/office/drawing/2014/main" id="{1B953D11-EF0B-4824-A580-133C2B99B58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44</a:t>
            </a:fld>
            <a:endParaRPr/>
          </a:p>
        </p:txBody>
      </p:sp>
    </p:spTree>
    <p:extLst>
      <p:ext uri="{BB962C8B-B14F-4D97-AF65-F5344CB8AC3E}">
        <p14:creationId xmlns:p14="http://schemas.microsoft.com/office/powerpoint/2010/main" val="216870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Login to Azure</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45</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7" name="Picture 6">
            <a:extLst>
              <a:ext uri="{FF2B5EF4-FFF2-40B4-BE49-F238E27FC236}">
                <a16:creationId xmlns:a16="http://schemas.microsoft.com/office/drawing/2014/main" id="{3F5BB411-A40E-4070-A96A-7126F8DB4F4B}"/>
              </a:ext>
            </a:extLst>
          </p:cNvPr>
          <p:cNvPicPr>
            <a:picLocks noChangeAspect="1"/>
          </p:cNvPicPr>
          <p:nvPr/>
        </p:nvPicPr>
        <p:blipFill>
          <a:blip r:embed="rId3"/>
          <a:stretch>
            <a:fillRect/>
          </a:stretch>
        </p:blipFill>
        <p:spPr>
          <a:xfrm>
            <a:off x="605445" y="1662017"/>
            <a:ext cx="10880493" cy="1801299"/>
          </a:xfrm>
          <a:prstGeom prst="rect">
            <a:avLst/>
          </a:prstGeom>
        </p:spPr>
      </p:pic>
      <p:pic>
        <p:nvPicPr>
          <p:cNvPr id="9" name="Picture 8">
            <a:extLst>
              <a:ext uri="{FF2B5EF4-FFF2-40B4-BE49-F238E27FC236}">
                <a16:creationId xmlns:a16="http://schemas.microsoft.com/office/drawing/2014/main" id="{AD2D11B6-A577-4A49-95C9-367D3BF13FA2}"/>
              </a:ext>
            </a:extLst>
          </p:cNvPr>
          <p:cNvPicPr>
            <a:picLocks noChangeAspect="1"/>
          </p:cNvPicPr>
          <p:nvPr/>
        </p:nvPicPr>
        <p:blipFill>
          <a:blip r:embed="rId4"/>
          <a:stretch>
            <a:fillRect/>
          </a:stretch>
        </p:blipFill>
        <p:spPr>
          <a:xfrm>
            <a:off x="6816080" y="2431347"/>
            <a:ext cx="2744790" cy="3501008"/>
          </a:xfrm>
          <a:prstGeom prst="rect">
            <a:avLst/>
          </a:prstGeom>
        </p:spPr>
      </p:pic>
      <p:cxnSp>
        <p:nvCxnSpPr>
          <p:cNvPr id="14" name="Connector: Elbow 13">
            <a:extLst>
              <a:ext uri="{FF2B5EF4-FFF2-40B4-BE49-F238E27FC236}">
                <a16:creationId xmlns:a16="http://schemas.microsoft.com/office/drawing/2014/main" id="{9B53BF46-0142-41E3-AA80-CCA4B736D561}"/>
              </a:ext>
            </a:extLst>
          </p:cNvPr>
          <p:cNvCxnSpPr>
            <a:stCxn id="7" idx="2"/>
            <a:endCxn id="9" idx="1"/>
          </p:cNvCxnSpPr>
          <p:nvPr/>
        </p:nvCxnSpPr>
        <p:spPr>
          <a:xfrm rot="16200000" flipH="1">
            <a:off x="6071619" y="3437389"/>
            <a:ext cx="718535" cy="77038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77">
            <a:extLst>
              <a:ext uri="{FF2B5EF4-FFF2-40B4-BE49-F238E27FC236}">
                <a16:creationId xmlns:a16="http://schemas.microsoft.com/office/drawing/2014/main" id="{398A748F-3934-4912-A5EC-211E8845D106}"/>
              </a:ext>
            </a:extLst>
          </p:cNvPr>
          <p:cNvSpPr txBox="1"/>
          <p:nvPr/>
        </p:nvSpPr>
        <p:spPr>
          <a:xfrm>
            <a:off x="710415" y="3958632"/>
            <a:ext cx="4005710" cy="961802"/>
          </a:xfrm>
          <a:prstGeom prst="rect">
            <a:avLst/>
          </a:prstGeom>
        </p:spPr>
        <p:txBody>
          <a:bodyPr vert="horz" wrap="square" lIns="0" tIns="12700" rIns="0" bIns="0" rtlCol="0">
            <a:spAutoFit/>
          </a:bodyPr>
          <a:lstStyle/>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a:ln>
                  <a:noFill/>
                </a:ln>
                <a:effectLst/>
                <a:uLnTx/>
                <a:uFillTx/>
                <a:latin typeface="Ubuntu"/>
                <a:ea typeface="+mn-ea"/>
                <a:cs typeface="Ubuntu"/>
              </a:rPr>
              <a:t>Open CMD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sz="2000">
                <a:latin typeface="Ubuntu"/>
                <a:cs typeface="Ubuntu"/>
              </a:rPr>
              <a:t>Run command: “</a:t>
            </a:r>
            <a:r>
              <a:rPr lang="en-GB" sz="2000" err="1">
                <a:latin typeface="Ubuntu"/>
                <a:cs typeface="Ubuntu"/>
              </a:rPr>
              <a:t>az</a:t>
            </a:r>
            <a:r>
              <a:rPr lang="en-GB" sz="2000">
                <a:latin typeface="Ubuntu"/>
                <a:cs typeface="Ubuntu"/>
              </a:rPr>
              <a:t> login”</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a:ln>
                  <a:noFill/>
                </a:ln>
                <a:effectLst/>
                <a:uLnTx/>
                <a:uFillTx/>
                <a:latin typeface="Ubuntu"/>
                <a:ea typeface="+mn-ea"/>
                <a:cs typeface="Ubuntu"/>
              </a:rPr>
              <a:t>Provide </a:t>
            </a:r>
            <a:r>
              <a:rPr lang="en-GB" sz="2000">
                <a:latin typeface="Ubuntu"/>
                <a:cs typeface="Ubuntu"/>
              </a:rPr>
              <a:t>login to your account</a:t>
            </a:r>
            <a:endParaRPr kumimoji="0" lang="en-GB" sz="2000" b="0" i="0" u="none" strike="noStrike" kern="1200" cap="none" spc="0" normalizeH="0" baseline="0" noProof="0">
              <a:ln>
                <a:noFill/>
              </a:ln>
              <a:effectLst/>
              <a:uLnTx/>
              <a:uFillTx/>
              <a:latin typeface="Ubuntu"/>
              <a:ea typeface="+mn-ea"/>
              <a:cs typeface="Ubuntu"/>
            </a:endParaRPr>
          </a:p>
        </p:txBody>
      </p:sp>
    </p:spTree>
    <p:extLst>
      <p:ext uri="{BB962C8B-B14F-4D97-AF65-F5344CB8AC3E}">
        <p14:creationId xmlns:p14="http://schemas.microsoft.com/office/powerpoint/2010/main" val="172247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a:ln>
                  <a:noFill/>
                </a:ln>
                <a:solidFill>
                  <a:prstClr val="white"/>
                </a:solidFill>
                <a:effectLst/>
                <a:uLnTx/>
                <a:uFillTx/>
                <a:latin typeface="Ubuntu"/>
                <a:ea typeface="+mn-ea"/>
                <a:cs typeface="Times New Roman" panose="02020603050405020304" pitchFamily="18" charset="0"/>
              </a:rPr>
              <a:t>Introduction to ARM</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AED5BB7D-7748-49A3-8D37-D3C0B82B137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46</a:t>
            </a:fld>
            <a:endParaRPr/>
          </a:p>
        </p:txBody>
      </p:sp>
    </p:spTree>
    <p:extLst>
      <p:ext uri="{BB962C8B-B14F-4D97-AF65-F5344CB8AC3E}">
        <p14:creationId xmlns:p14="http://schemas.microsoft.com/office/powerpoint/2010/main" val="146251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Parameter File?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2161569" y="2313586"/>
            <a:ext cx="990610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a:ea typeface="+mn-ea"/>
                <a:cs typeface="+mn-cs"/>
              </a:rPr>
              <a:t>    "$schema": "http://schema.management.azure.com/schemas/2015-01-01/deploymentParameters.json#",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contentVersion</a:t>
            </a:r>
            <a:r>
              <a:rPr kumimoji="0" lang="en-GB" sz="1800" b="0" i="0" u="none" strike="noStrike" kern="1200" cap="none" spc="0" normalizeH="0" baseline="0" noProof="0" dirty="0">
                <a:ln>
                  <a:noFill/>
                </a:ln>
                <a:solidFill>
                  <a:prstClr val="black"/>
                </a:solidFill>
                <a:effectLst/>
                <a:uLnTx/>
                <a:uFillTx/>
                <a:latin typeface="Calibri"/>
                <a:ea typeface="+mn-ea"/>
                <a:cs typeface="+mn-cs"/>
              </a:rPr>
              <a:t>":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Slide Number Placeholder 2">
            <a:extLst>
              <a:ext uri="{FF2B5EF4-FFF2-40B4-BE49-F238E27FC236}">
                <a16:creationId xmlns:a16="http://schemas.microsoft.com/office/drawing/2014/main" id="{BFC0C9F4-908E-4C79-A05E-999DD28E95F3}"/>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47</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8" name="Picture 2" descr="Image result for json file icon">
            <a:extLst>
              <a:ext uri="{FF2B5EF4-FFF2-40B4-BE49-F238E27FC236}">
                <a16:creationId xmlns:a16="http://schemas.microsoft.com/office/drawing/2014/main" id="{019A7599-FD56-4BB7-B85E-164EBA2CE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7362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e 8">
            <a:extLst>
              <a:ext uri="{FF2B5EF4-FFF2-40B4-BE49-F238E27FC236}">
                <a16:creationId xmlns:a16="http://schemas.microsoft.com/office/drawing/2014/main" id="{9B77D1C7-30C1-40FC-98F2-D2E84905107B}"/>
              </a:ext>
            </a:extLst>
          </p:cNvPr>
          <p:cNvSpPr/>
          <p:nvPr/>
        </p:nvSpPr>
        <p:spPr>
          <a:xfrm>
            <a:off x="1828799" y="1981200"/>
            <a:ext cx="332769" cy="313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4117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Examples of parameter file?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762000" y="1710670"/>
            <a:ext cx="11353800"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92D050"/>
                </a:solidFill>
                <a:effectLst/>
                <a:uLnTx/>
                <a:uFillTx/>
                <a:latin typeface="Calibri"/>
                <a:ea typeface="+mn-ea"/>
                <a:cs typeface="+mn-cs"/>
              </a:rPr>
              <a:t>Real world example can be found:</a:t>
            </a:r>
            <a:r>
              <a:rPr kumimoji="0" lang="en-GB" sz="1800" b="0" i="0" u="none" strike="noStrike" kern="1200" cap="none" spc="0" normalizeH="0" baseline="0" noProof="0">
                <a:ln>
                  <a:noFill/>
                </a:ln>
                <a:solidFill>
                  <a:prstClr val="black"/>
                </a:solidFill>
                <a:effectLst/>
                <a:uLnTx/>
                <a:uFillTx/>
                <a:latin typeface="Calibri"/>
                <a:ea typeface="+mn-ea"/>
                <a:cs typeface="+mn-cs"/>
              </a:rPr>
              <a:t> </a:t>
            </a:r>
            <a:r>
              <a:rPr kumimoji="0" lang="en-GB" sz="1800" b="0" i="0" u="none" strike="noStrike" kern="1200" cap="none" spc="0" normalizeH="0" baseline="0" noProof="0">
                <a:ln>
                  <a:noFill/>
                </a:ln>
                <a:solidFill>
                  <a:prstClr val="black"/>
                </a:solidFill>
                <a:effectLst/>
                <a:uLnTx/>
                <a:uFillTx/>
                <a:latin typeface="Calibri"/>
                <a:ea typeface="+mn-ea"/>
                <a:cs typeface="+mn-cs"/>
                <a:hlinkClick r:id="rId3"/>
              </a:rPr>
              <a:t>here</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051AE213-76E3-4A15-8734-FBFD3480F75D}"/>
              </a:ext>
            </a:extLst>
          </p:cNvPr>
          <p:cNvPicPr>
            <a:picLocks noChangeAspect="1"/>
          </p:cNvPicPr>
          <p:nvPr/>
        </p:nvPicPr>
        <p:blipFill>
          <a:blip r:embed="rId4"/>
          <a:stretch>
            <a:fillRect/>
          </a:stretch>
        </p:blipFill>
        <p:spPr>
          <a:xfrm>
            <a:off x="762000" y="1744146"/>
            <a:ext cx="10086975" cy="2819588"/>
          </a:xfrm>
          <a:prstGeom prst="rect">
            <a:avLst/>
          </a:prstGeom>
        </p:spPr>
      </p:pic>
      <p:sp>
        <p:nvSpPr>
          <p:cNvPr id="3" name="Slide Number Placeholder 2">
            <a:extLst>
              <a:ext uri="{FF2B5EF4-FFF2-40B4-BE49-F238E27FC236}">
                <a16:creationId xmlns:a16="http://schemas.microsoft.com/office/drawing/2014/main" id="{D8C34AD7-B05E-4C0A-8E0B-C046C7C9A7CB}"/>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48</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039643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Expression Language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33399" y="432985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Examples of Expressions</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Expressions</a:t>
            </a:r>
          </a:p>
        </p:txBody>
      </p:sp>
      <p:sp>
        <p:nvSpPr>
          <p:cNvPr id="9" name="object 77">
            <a:extLst>
              <a:ext uri="{FF2B5EF4-FFF2-40B4-BE49-F238E27FC236}">
                <a16:creationId xmlns:a16="http://schemas.microsoft.com/office/drawing/2014/main" id="{14DD02EB-5A70-4AA0-AE2E-B656AA27EC3F}"/>
              </a:ext>
            </a:extLst>
          </p:cNvPr>
          <p:cNvSpPr txBox="1"/>
          <p:nvPr/>
        </p:nvSpPr>
        <p:spPr>
          <a:xfrm>
            <a:off x="598703" y="1470379"/>
            <a:ext cx="9668036" cy="2662267"/>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Used in variables, functions, can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All expressions are wrapped in square brackets “[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Syntax is specified in MS Documentation (allowed functions)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The value of the expression is evaluated when the template is deployed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An expression must on of the defined types: string, integer, </a:t>
            </a:r>
            <a:r>
              <a:rPr kumimoji="0" lang="en-GB" sz="2400" b="0" i="0" u="none" strike="noStrike" kern="1200" cap="none" spc="0" normalizeH="0" baseline="0" noProof="0" err="1">
                <a:ln>
                  <a:noFill/>
                </a:ln>
                <a:solidFill>
                  <a:prstClr val="black"/>
                </a:solidFill>
                <a:effectLst/>
                <a:uLnTx/>
                <a:uFillTx/>
                <a:latin typeface="Ubuntu"/>
                <a:ea typeface="+mn-ea"/>
                <a:cs typeface="+mn-cs"/>
              </a:rPr>
              <a:t>boolean</a:t>
            </a:r>
            <a:r>
              <a:rPr kumimoji="0" lang="en-GB" sz="2400" b="0" i="0" u="none" strike="noStrike" kern="1200" cap="none" spc="0" normalizeH="0" baseline="0" noProof="0">
                <a:ln>
                  <a:noFill/>
                </a:ln>
                <a:solidFill>
                  <a:prstClr val="black"/>
                </a:solidFill>
                <a:effectLst/>
                <a:uLnTx/>
                <a:uFillTx/>
                <a:latin typeface="Ubuntu"/>
                <a:ea typeface="+mn-ea"/>
                <a:cs typeface="+mn-cs"/>
              </a:rPr>
              <a:t>, array, or object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Calibri"/>
                <a:ea typeface="+mn-ea"/>
                <a:cs typeface="+mn-cs"/>
              </a:rPr>
              <a:t>A template expression can't exceed 24,576 characters.</a:t>
            </a:r>
            <a:endParaRPr kumimoji="0" lang="en-GB" sz="2400" b="0" i="0" u="none" strike="noStrike" kern="1200" cap="none" spc="0" normalizeH="0" baseline="0" noProof="0">
              <a:ln>
                <a:noFill/>
              </a:ln>
              <a:solidFill>
                <a:prstClr val="black"/>
              </a:solidFill>
              <a:effectLst/>
              <a:uLnTx/>
              <a:uFillTx/>
              <a:latin typeface="Ubuntu"/>
              <a:ea typeface="+mn-ea"/>
              <a:cs typeface="+mn-cs"/>
            </a:endParaRPr>
          </a:p>
        </p:txBody>
      </p:sp>
      <p:sp>
        <p:nvSpPr>
          <p:cNvPr id="10" name="object 77">
            <a:extLst>
              <a:ext uri="{FF2B5EF4-FFF2-40B4-BE49-F238E27FC236}">
                <a16:creationId xmlns:a16="http://schemas.microsoft.com/office/drawing/2014/main" id="{9EC5A55B-EEF2-44DA-A04C-2C1FEDE13C05}"/>
              </a:ext>
            </a:extLst>
          </p:cNvPr>
          <p:cNvSpPr txBox="1"/>
          <p:nvPr/>
        </p:nvSpPr>
        <p:spPr>
          <a:xfrm>
            <a:off x="533399" y="4992335"/>
            <a:ext cx="9668036"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"parameters": { "location": { "type": "string", "</a:t>
            </a:r>
            <a:r>
              <a:rPr kumimoji="0" lang="en-GB" sz="1800" b="0" i="0" u="none" strike="noStrike" kern="1200" cap="none" spc="0" normalizeH="0" baseline="0" noProof="0" err="1">
                <a:ln>
                  <a:noFill/>
                </a:ln>
                <a:solidFill>
                  <a:prstClr val="black"/>
                </a:solidFill>
                <a:effectLst/>
                <a:uLnTx/>
                <a:uFillTx/>
                <a:latin typeface="Calibri"/>
                <a:ea typeface="+mn-ea"/>
                <a:cs typeface="+mn-cs"/>
              </a:rPr>
              <a:t>defaultValue</a:t>
            </a:r>
            <a:r>
              <a:rPr kumimoji="0" lang="en-GB" sz="1800" b="0" i="0" u="none" strike="noStrike" kern="1200" cap="none" spc="0" normalizeH="0" baseline="0" noProof="0">
                <a:ln>
                  <a:noFill/>
                </a:ln>
                <a:solidFill>
                  <a:prstClr val="black"/>
                </a:solidFill>
                <a:effectLst/>
                <a:uLnTx/>
                <a:uFillTx/>
                <a:latin typeface="Calibri"/>
                <a:ea typeface="+mn-ea"/>
                <a:cs typeface="+mn-cs"/>
              </a:rPr>
              <a:t>": </a:t>
            </a:r>
            <a:r>
              <a:rPr kumimoji="0" lang="en-GB" sz="1800" b="1" i="0" u="none" strike="noStrike" kern="1200" cap="none" spc="0" normalizeH="0" baseline="0" noProof="0">
                <a:ln>
                  <a:noFill/>
                </a:ln>
                <a:solidFill>
                  <a:prstClr val="black"/>
                </a:solidFill>
                <a:effectLst/>
                <a:uLnTx/>
                <a:uFillTx/>
                <a:latin typeface="Calibri"/>
                <a:ea typeface="+mn-ea"/>
                <a:cs typeface="+mn-cs"/>
              </a:rPr>
              <a:t>"[</a:t>
            </a:r>
            <a:r>
              <a:rPr kumimoji="0" lang="en-GB" sz="1800" b="1" i="0" u="none" strike="noStrike" kern="1200" cap="none" spc="0" normalizeH="0" baseline="0" noProof="0" err="1">
                <a:ln>
                  <a:noFill/>
                </a:ln>
                <a:solidFill>
                  <a:prstClr val="black"/>
                </a:solidFill>
                <a:effectLst/>
                <a:uLnTx/>
                <a:uFillTx/>
                <a:latin typeface="Calibri"/>
                <a:ea typeface="+mn-ea"/>
                <a:cs typeface="+mn-cs"/>
              </a:rPr>
              <a:t>resourceGroup</a:t>
            </a:r>
            <a:r>
              <a:rPr kumimoji="0" lang="en-GB" sz="1800" b="1" i="0" u="none" strike="noStrike" kern="1200" cap="none" spc="0" normalizeH="0" baseline="0" noProof="0">
                <a:ln>
                  <a:noFill/>
                </a:ln>
                <a:solidFill>
                  <a:prstClr val="black"/>
                </a:solidFill>
                <a:effectLst/>
                <a:uLnTx/>
                <a:uFillTx/>
                <a:latin typeface="Calibri"/>
                <a:ea typeface="+mn-ea"/>
                <a:cs typeface="+mn-cs"/>
              </a:rPr>
              <a:t>().location]" </a:t>
            </a:r>
            <a:r>
              <a:rPr kumimoji="0" lang="en-GB" sz="1800" b="0" i="0" u="none" strike="noStrike" kern="1200" cap="none" spc="0" normalizeH="0" baseline="0" noProof="0">
                <a:ln>
                  <a:noFill/>
                </a:ln>
                <a:solidFill>
                  <a:prstClr val="black"/>
                </a:solidFill>
                <a:effectLst/>
                <a:uLnTx/>
                <a:uFillTx/>
                <a:latin typeface="Calibri"/>
                <a:ea typeface="+mn-ea"/>
                <a:cs typeface="+mn-cs"/>
              </a:rPr>
              <a:t>} },</a:t>
            </a:r>
            <a:endParaRPr kumimoji="0" lang="en-GB" sz="2800" b="0" i="0" u="none" strike="noStrike" kern="1200" cap="none" spc="0" normalizeH="0" baseline="0" noProof="0">
              <a:ln>
                <a:noFill/>
              </a:ln>
              <a:solidFill>
                <a:prstClr val="black"/>
              </a:solidFill>
              <a:effectLst/>
              <a:uLnTx/>
              <a:uFillTx/>
              <a:latin typeface="Ubuntu"/>
              <a:ea typeface="+mn-ea"/>
              <a:cs typeface="+mn-cs"/>
            </a:endParaRPr>
          </a:p>
        </p:txBody>
      </p:sp>
      <p:sp>
        <p:nvSpPr>
          <p:cNvPr id="2" name="Slide Number Placeholder 1">
            <a:extLst>
              <a:ext uri="{FF2B5EF4-FFF2-40B4-BE49-F238E27FC236}">
                <a16:creationId xmlns:a16="http://schemas.microsoft.com/office/drawing/2014/main" id="{0549086E-D354-4BBF-997E-DD4B6C2C9D56}"/>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49</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187565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a:solidFill>
                  <a:prstClr val="black"/>
                </a:solidFill>
                <a:latin typeface="Ubuntu"/>
                <a:cs typeface="Ubuntu"/>
              </a:rPr>
              <a:t> </a:t>
            </a: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Infrastructure as code?</a:t>
            </a:r>
          </a:p>
        </p:txBody>
      </p:sp>
      <p:sp>
        <p:nvSpPr>
          <p:cNvPr id="14" name="object 77">
            <a:extLst>
              <a:ext uri="{FF2B5EF4-FFF2-40B4-BE49-F238E27FC236}">
                <a16:creationId xmlns:a16="http://schemas.microsoft.com/office/drawing/2014/main" id="{CC2D18C4-87DF-47DD-8B40-660F215530E6}"/>
              </a:ext>
            </a:extLst>
          </p:cNvPr>
          <p:cNvSpPr txBox="1"/>
          <p:nvPr/>
        </p:nvSpPr>
        <p:spPr>
          <a:xfrm>
            <a:off x="919464" y="1559460"/>
            <a:ext cx="10821686" cy="131831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IAC – </a:t>
            </a:r>
            <a:r>
              <a:rPr kumimoji="0" lang="en-GB" sz="2800" b="1" i="0" u="none" strike="noStrike" kern="1200" cap="none" spc="0" normalizeH="0" baseline="0" noProof="0" dirty="0">
                <a:ln>
                  <a:noFill/>
                </a:ln>
                <a:solidFill>
                  <a:srgbClr val="FF0000"/>
                </a:solidFill>
                <a:effectLst/>
                <a:uLnTx/>
                <a:uFillTx/>
                <a:latin typeface="Ubuntu"/>
                <a:ea typeface="+mn-ea"/>
                <a:cs typeface="Ubuntu"/>
              </a:rPr>
              <a:t>I</a:t>
            </a:r>
            <a:r>
              <a:rPr kumimoji="0" lang="en-GB" sz="2800" b="0" i="0" u="none" strike="noStrike" kern="1200" cap="none" spc="0" normalizeH="0" baseline="0" noProof="0" dirty="0">
                <a:ln>
                  <a:noFill/>
                </a:ln>
                <a:solidFill>
                  <a:prstClr val="black"/>
                </a:solidFill>
                <a:effectLst/>
                <a:uLnTx/>
                <a:uFillTx/>
                <a:latin typeface="Ubuntu"/>
                <a:ea typeface="+mn-ea"/>
                <a:cs typeface="Ubuntu"/>
              </a:rPr>
              <a:t>nfrastructure </a:t>
            </a:r>
            <a:r>
              <a:rPr lang="en-GB" sz="2800" b="1" dirty="0">
                <a:solidFill>
                  <a:srgbClr val="FF0000"/>
                </a:solidFill>
                <a:latin typeface="Ubuntu"/>
                <a:cs typeface="Ubuntu"/>
              </a:rPr>
              <a:t>a</a:t>
            </a:r>
            <a:r>
              <a:rPr lang="en-GB" sz="2800" dirty="0">
                <a:solidFill>
                  <a:prstClr val="black"/>
                </a:solidFill>
                <a:latin typeface="Ubuntu"/>
                <a:cs typeface="Ubuntu"/>
              </a:rPr>
              <a:t>s </a:t>
            </a:r>
            <a:r>
              <a:rPr lang="en-GB" sz="2800" b="1" dirty="0">
                <a:solidFill>
                  <a:srgbClr val="FF0000"/>
                </a:solidFill>
                <a:latin typeface="Ubuntu"/>
                <a:cs typeface="Ubuntu"/>
              </a:rPr>
              <a:t>C</a:t>
            </a:r>
            <a:r>
              <a:rPr lang="en-GB" sz="2800" dirty="0">
                <a:solidFill>
                  <a:prstClr val="black"/>
                </a:solidFill>
                <a:latin typeface="Ubuntu"/>
                <a:cs typeface="Ubuntu"/>
              </a:rPr>
              <a:t>ode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Defining </a:t>
            </a:r>
            <a:r>
              <a:rPr lang="en-GB" sz="2800" dirty="0">
                <a:solidFill>
                  <a:prstClr val="black"/>
                </a:solidFill>
                <a:latin typeface="Ubuntu"/>
                <a:cs typeface="Ubuntu"/>
              </a:rPr>
              <a:t>a solution </a:t>
            </a:r>
            <a:r>
              <a:rPr kumimoji="0" lang="en-GB" sz="2800" b="0" i="0" u="none" strike="noStrike" kern="1200" cap="none" spc="0" normalizeH="0" baseline="0" noProof="0" dirty="0">
                <a:ln>
                  <a:noFill/>
                </a:ln>
                <a:solidFill>
                  <a:prstClr val="black"/>
                </a:solidFill>
                <a:effectLst/>
                <a:uLnTx/>
                <a:uFillTx/>
                <a:latin typeface="Ubuntu"/>
                <a:ea typeface="+mn-ea"/>
                <a:cs typeface="Ubuntu"/>
              </a:rPr>
              <a:t>infrastructure in form of the code (stored in code files)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a:t>
            </a:fld>
            <a:endParaRPr/>
          </a:p>
        </p:txBody>
      </p:sp>
      <p:pic>
        <p:nvPicPr>
          <p:cNvPr id="12" name="Picture 11">
            <a:extLst>
              <a:ext uri="{FF2B5EF4-FFF2-40B4-BE49-F238E27FC236}">
                <a16:creationId xmlns:a16="http://schemas.microsoft.com/office/drawing/2014/main" id="{839448FA-DAF3-49E1-B5F7-E4F17036B42D}"/>
              </a:ext>
            </a:extLst>
          </p:cNvPr>
          <p:cNvPicPr>
            <a:picLocks noChangeAspect="1"/>
          </p:cNvPicPr>
          <p:nvPr/>
        </p:nvPicPr>
        <p:blipFill>
          <a:blip r:embed="rId3"/>
          <a:stretch>
            <a:fillRect/>
          </a:stretch>
        </p:blipFill>
        <p:spPr>
          <a:xfrm>
            <a:off x="6559986" y="3509849"/>
            <a:ext cx="2314543" cy="2145342"/>
          </a:xfrm>
          <a:prstGeom prst="rect">
            <a:avLst/>
          </a:prstGeom>
        </p:spPr>
      </p:pic>
      <p:sp>
        <p:nvSpPr>
          <p:cNvPr id="17" name="Arrow: Right 16">
            <a:extLst>
              <a:ext uri="{FF2B5EF4-FFF2-40B4-BE49-F238E27FC236}">
                <a16:creationId xmlns:a16="http://schemas.microsoft.com/office/drawing/2014/main" id="{27EC86A7-D501-487C-84B0-8E68413E17F1}"/>
              </a:ext>
            </a:extLst>
          </p:cNvPr>
          <p:cNvSpPr/>
          <p:nvPr/>
        </p:nvSpPr>
        <p:spPr>
          <a:xfrm>
            <a:off x="5628606" y="4552053"/>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bject 77">
            <a:extLst>
              <a:ext uri="{FF2B5EF4-FFF2-40B4-BE49-F238E27FC236}">
                <a16:creationId xmlns:a16="http://schemas.microsoft.com/office/drawing/2014/main" id="{87307B37-4C64-444C-921B-6B7215595327}"/>
              </a:ext>
            </a:extLst>
          </p:cNvPr>
          <p:cNvSpPr txBox="1"/>
          <p:nvPr/>
        </p:nvSpPr>
        <p:spPr>
          <a:xfrm>
            <a:off x="6613916" y="2733920"/>
            <a:ext cx="2314543" cy="751488"/>
          </a:xfrm>
          <a:prstGeom prst="rect">
            <a:avLst/>
          </a:prstGeom>
          <a:ln>
            <a:noFill/>
          </a:ln>
        </p:spPr>
        <p:txBody>
          <a:bodyPr vert="horz" wrap="square" lIns="0" tIns="12700" rIns="0" bIns="0" rtlCol="0">
            <a:spAutoFit/>
          </a:bodyPr>
          <a:lstStyle/>
          <a:p>
            <a:pPr marL="12700" algn="ctr">
              <a:lnSpc>
                <a:spcPct val="100000"/>
              </a:lnSpc>
              <a:spcBef>
                <a:spcPts val="100"/>
              </a:spcBef>
            </a:pPr>
            <a:r>
              <a:rPr lang="en-GB" sz="2400" b="1" dirty="0">
                <a:solidFill>
                  <a:schemeClr val="accent1"/>
                </a:solidFill>
                <a:latin typeface="Ubuntu"/>
                <a:cs typeface="Ubuntu"/>
              </a:rPr>
              <a:t>Deployed Infrastructure</a:t>
            </a:r>
          </a:p>
        </p:txBody>
      </p:sp>
      <p:sp>
        <p:nvSpPr>
          <p:cNvPr id="22" name="Rectangle 21">
            <a:extLst>
              <a:ext uri="{FF2B5EF4-FFF2-40B4-BE49-F238E27FC236}">
                <a16:creationId xmlns:a16="http://schemas.microsoft.com/office/drawing/2014/main" id="{C1EDEA68-9302-4B4C-9BE9-1C4B75F126FA}"/>
              </a:ext>
            </a:extLst>
          </p:cNvPr>
          <p:cNvSpPr/>
          <p:nvPr/>
        </p:nvSpPr>
        <p:spPr>
          <a:xfrm>
            <a:off x="2781283" y="3430915"/>
            <a:ext cx="2415782" cy="238764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BD9B8E7C-80B4-4BBF-9CF3-ACB50022D9BA}"/>
              </a:ext>
            </a:extLst>
          </p:cNvPr>
          <p:cNvSpPr/>
          <p:nvPr/>
        </p:nvSpPr>
        <p:spPr>
          <a:xfrm>
            <a:off x="6613917" y="3485408"/>
            <a:ext cx="2415783" cy="233315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bject 77">
            <a:extLst>
              <a:ext uri="{FF2B5EF4-FFF2-40B4-BE49-F238E27FC236}">
                <a16:creationId xmlns:a16="http://schemas.microsoft.com/office/drawing/2014/main" id="{D2038B25-CAF5-44F5-BBBF-A6FEBB1CE309}"/>
              </a:ext>
            </a:extLst>
          </p:cNvPr>
          <p:cNvSpPr txBox="1"/>
          <p:nvPr/>
        </p:nvSpPr>
        <p:spPr>
          <a:xfrm>
            <a:off x="2781283" y="2671383"/>
            <a:ext cx="2415782" cy="764312"/>
          </a:xfrm>
          <a:prstGeom prst="rect">
            <a:avLst/>
          </a:prstGeom>
          <a:ln>
            <a:noFill/>
          </a:ln>
        </p:spPr>
        <p:txBody>
          <a:bodyPr vert="horz" wrap="square" lIns="0" tIns="12700" rIns="0" bIns="0" rtlCol="0">
            <a:spAutoFit/>
          </a:bodyPr>
          <a:lstStyle/>
          <a:p>
            <a:pPr marL="12700" algn="ctr">
              <a:lnSpc>
                <a:spcPct val="100000"/>
              </a:lnSpc>
              <a:spcBef>
                <a:spcPts val="100"/>
              </a:spcBef>
            </a:pPr>
            <a:r>
              <a:rPr lang="en-GB" sz="2400" b="1" dirty="0">
                <a:solidFill>
                  <a:schemeClr val="accent1"/>
                </a:solidFill>
                <a:latin typeface="Ubuntu"/>
                <a:cs typeface="Ubuntu"/>
              </a:rPr>
              <a:t>Infrastructure </a:t>
            </a:r>
          </a:p>
          <a:p>
            <a:pPr marL="12700" algn="ctr">
              <a:lnSpc>
                <a:spcPct val="100000"/>
              </a:lnSpc>
              <a:spcBef>
                <a:spcPts val="100"/>
              </a:spcBef>
            </a:pPr>
            <a:r>
              <a:rPr lang="en-GB" sz="2400" b="1" dirty="0">
                <a:solidFill>
                  <a:schemeClr val="accent1"/>
                </a:solidFill>
                <a:latin typeface="Ubuntu"/>
                <a:cs typeface="Ubuntu"/>
              </a:rPr>
              <a:t>Definition</a:t>
            </a:r>
          </a:p>
        </p:txBody>
      </p:sp>
      <p:sp>
        <p:nvSpPr>
          <p:cNvPr id="33" name="Rectangle 32">
            <a:extLst>
              <a:ext uri="{FF2B5EF4-FFF2-40B4-BE49-F238E27FC236}">
                <a16:creationId xmlns:a16="http://schemas.microsoft.com/office/drawing/2014/main" id="{DE817F75-FA86-4984-B3C9-D1E20AC33C2E}"/>
              </a:ext>
            </a:extLst>
          </p:cNvPr>
          <p:cNvSpPr/>
          <p:nvPr/>
        </p:nvSpPr>
        <p:spPr>
          <a:xfrm>
            <a:off x="2781283" y="3440474"/>
            <a:ext cx="2415782" cy="238764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FD1A21C4-E1EA-46DD-BD63-E3EBA9AFA1F5}"/>
              </a:ext>
            </a:extLst>
          </p:cNvPr>
          <p:cNvGrpSpPr/>
          <p:nvPr/>
        </p:nvGrpSpPr>
        <p:grpSpPr>
          <a:xfrm>
            <a:off x="3025302" y="3662808"/>
            <a:ext cx="879686" cy="889245"/>
            <a:chOff x="2970872" y="3635102"/>
            <a:chExt cx="879686" cy="889245"/>
          </a:xfrm>
        </p:grpSpPr>
        <p:pic>
          <p:nvPicPr>
            <p:cNvPr id="18"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D302A3C-D60C-4E9B-B752-A2F55348C7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B78F975-DAC2-4CD9-A49B-A5511A4913B8}"/>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3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88C58043-60C5-4DCD-950C-BF5957B6A6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35B17B8-0BFF-443A-9E5B-312E440F1E4B}"/>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38" name="Group 37">
            <a:extLst>
              <a:ext uri="{FF2B5EF4-FFF2-40B4-BE49-F238E27FC236}">
                <a16:creationId xmlns:a16="http://schemas.microsoft.com/office/drawing/2014/main" id="{DB797C19-E997-44DA-9EC0-27580EAA278E}"/>
              </a:ext>
            </a:extLst>
          </p:cNvPr>
          <p:cNvGrpSpPr/>
          <p:nvPr/>
        </p:nvGrpSpPr>
        <p:grpSpPr>
          <a:xfrm>
            <a:off x="4029788" y="3662808"/>
            <a:ext cx="879686" cy="889245"/>
            <a:chOff x="2970872" y="3635102"/>
            <a:chExt cx="879686" cy="889245"/>
          </a:xfrm>
        </p:grpSpPr>
        <p:pic>
          <p:nvPicPr>
            <p:cNvPr id="39"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7345F99-6F38-4F5D-9635-348F7A3AD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BA2635F7-4FA2-4242-A05C-D09282F488C7}"/>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4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C7A9637A-E070-4421-934B-1B2FC66671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2E2B8ACE-79D5-45C0-A20B-B70DFB995898}"/>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43" name="Group 42">
            <a:extLst>
              <a:ext uri="{FF2B5EF4-FFF2-40B4-BE49-F238E27FC236}">
                <a16:creationId xmlns:a16="http://schemas.microsoft.com/office/drawing/2014/main" id="{6A0CE228-5C1A-4C0F-929D-6B0A7CED28B6}"/>
              </a:ext>
            </a:extLst>
          </p:cNvPr>
          <p:cNvGrpSpPr/>
          <p:nvPr/>
        </p:nvGrpSpPr>
        <p:grpSpPr>
          <a:xfrm>
            <a:off x="3025302" y="4637282"/>
            <a:ext cx="879686" cy="889245"/>
            <a:chOff x="2970872" y="3635102"/>
            <a:chExt cx="879686" cy="889245"/>
          </a:xfrm>
        </p:grpSpPr>
        <p:pic>
          <p:nvPicPr>
            <p:cNvPr id="4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733CCCDB-D88E-45D5-B495-907A316CD4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451ACDE5-6110-476D-A07B-AC7BC6B89621}"/>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46"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B962D94E-0690-4390-99F7-C75C59E1E4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68C500E-829F-4F6F-BE1E-53ACC0EE0D93}"/>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48" name="Group 47">
            <a:extLst>
              <a:ext uri="{FF2B5EF4-FFF2-40B4-BE49-F238E27FC236}">
                <a16:creationId xmlns:a16="http://schemas.microsoft.com/office/drawing/2014/main" id="{C60F6E60-6C5E-4291-93A8-E1AC701AEDB8}"/>
              </a:ext>
            </a:extLst>
          </p:cNvPr>
          <p:cNvGrpSpPr/>
          <p:nvPr/>
        </p:nvGrpSpPr>
        <p:grpSpPr>
          <a:xfrm>
            <a:off x="4029788" y="4637282"/>
            <a:ext cx="879686" cy="889245"/>
            <a:chOff x="2970872" y="3635102"/>
            <a:chExt cx="879686" cy="889245"/>
          </a:xfrm>
        </p:grpSpPr>
        <p:pic>
          <p:nvPicPr>
            <p:cNvPr id="49"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B0E250CE-D055-460B-9DFB-3BB495B2D4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43F98907-F621-4CA5-8547-1896AA3FB6C3}"/>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5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53CCF37-56DE-45F7-8F94-3BBB7B6119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6B6674A4-941E-4384-8027-3891CB3E5215}"/>
                </a:ext>
              </a:extLst>
            </p:cNvPr>
            <p:cNvPicPr>
              <a:picLocks noChangeAspect="1"/>
            </p:cNvPicPr>
            <p:nvPr/>
          </p:nvPicPr>
          <p:blipFill>
            <a:blip r:embed="rId3"/>
            <a:stretch>
              <a:fillRect/>
            </a:stretch>
          </p:blipFill>
          <p:spPr>
            <a:xfrm flipH="1">
              <a:off x="3176431" y="3935970"/>
              <a:ext cx="478484" cy="443505"/>
            </a:xfrm>
            <a:prstGeom prst="rect">
              <a:avLst/>
            </a:prstGeom>
          </p:spPr>
        </p:pic>
      </p:grpSp>
    </p:spTree>
    <p:extLst>
      <p:ext uri="{BB962C8B-B14F-4D97-AF65-F5344CB8AC3E}">
        <p14:creationId xmlns:p14="http://schemas.microsoft.com/office/powerpoint/2010/main" val="87781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2" grpId="0" animBg="1"/>
      <p:bldP spid="23" grpId="0" animBg="1"/>
      <p:bldP spid="32" grpId="0"/>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Parameters options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685800" y="837800"/>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Parameters options</a:t>
            </a:r>
          </a:p>
        </p:txBody>
      </p:sp>
      <p:pic>
        <p:nvPicPr>
          <p:cNvPr id="3" name="Picture 2">
            <a:extLst>
              <a:ext uri="{FF2B5EF4-FFF2-40B4-BE49-F238E27FC236}">
                <a16:creationId xmlns:a16="http://schemas.microsoft.com/office/drawing/2014/main" id="{BAA15CA7-2C07-42B2-AF83-4BECF6BAA55A}"/>
              </a:ext>
            </a:extLst>
          </p:cNvPr>
          <p:cNvPicPr>
            <a:picLocks noChangeAspect="1"/>
          </p:cNvPicPr>
          <p:nvPr/>
        </p:nvPicPr>
        <p:blipFill rotWithShape="1">
          <a:blip r:embed="rId3"/>
          <a:srcRect b="2714"/>
          <a:stretch/>
        </p:blipFill>
        <p:spPr>
          <a:xfrm>
            <a:off x="685800" y="1459823"/>
            <a:ext cx="5715000" cy="2872407"/>
          </a:xfrm>
          <a:prstGeom prst="rect">
            <a:avLst/>
          </a:prstGeom>
        </p:spPr>
      </p:pic>
      <p:sp>
        <p:nvSpPr>
          <p:cNvPr id="2" name="Rectangle 1">
            <a:extLst>
              <a:ext uri="{FF2B5EF4-FFF2-40B4-BE49-F238E27FC236}">
                <a16:creationId xmlns:a16="http://schemas.microsoft.com/office/drawing/2014/main" id="{45D8E636-FFAE-41DA-9DE2-9AD1B2780B6F}"/>
              </a:ext>
            </a:extLst>
          </p:cNvPr>
          <p:cNvSpPr/>
          <p:nvPr/>
        </p:nvSpPr>
        <p:spPr>
          <a:xfrm>
            <a:off x="609600" y="4520804"/>
            <a:ext cx="7705379" cy="707886"/>
          </a:xfrm>
          <a:prstGeom prst="rect">
            <a:avLst/>
          </a:prstGeom>
        </p:spPr>
        <p:txBody>
          <a:bodyPr wrap="none">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mn-cs"/>
              </a:rPr>
              <a:t>Where to specify parameters option</a:t>
            </a:r>
          </a:p>
        </p:txBody>
      </p:sp>
      <p:sp>
        <p:nvSpPr>
          <p:cNvPr id="12" name="object 77">
            <a:extLst>
              <a:ext uri="{FF2B5EF4-FFF2-40B4-BE49-F238E27FC236}">
                <a16:creationId xmlns:a16="http://schemas.microsoft.com/office/drawing/2014/main" id="{BA166399-8E8E-4BA2-ADC6-CA71605C8168}"/>
              </a:ext>
            </a:extLst>
          </p:cNvPr>
          <p:cNvSpPr txBox="1"/>
          <p:nvPr/>
        </p:nvSpPr>
        <p:spPr>
          <a:xfrm>
            <a:off x="685800" y="5264608"/>
            <a:ext cx="9668036" cy="75148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alibri"/>
                <a:ea typeface="+mn-ea"/>
                <a:cs typeface="+mn-cs"/>
              </a:rPr>
              <a:t>This options need to be defined in ARM template file in parameter definition section on the top of the script</a:t>
            </a:r>
            <a:endParaRPr kumimoji="0" lang="en-GB" sz="2400" b="0" i="0" u="none" strike="noStrike" kern="1200" cap="none" spc="0" normalizeH="0" baseline="0" noProof="0">
              <a:ln>
                <a:noFill/>
              </a:ln>
              <a:solidFill>
                <a:prstClr val="black"/>
              </a:solidFill>
              <a:effectLst/>
              <a:uLnTx/>
              <a:uFillTx/>
              <a:latin typeface="Ubuntu"/>
              <a:ea typeface="+mn-ea"/>
              <a:cs typeface="+mn-cs"/>
            </a:endParaRPr>
          </a:p>
        </p:txBody>
      </p:sp>
      <p:sp>
        <p:nvSpPr>
          <p:cNvPr id="4" name="Slide Number Placeholder 3">
            <a:extLst>
              <a:ext uri="{FF2B5EF4-FFF2-40B4-BE49-F238E27FC236}">
                <a16:creationId xmlns:a16="http://schemas.microsoft.com/office/drawing/2014/main" id="{74DF56C5-3CC2-4C59-BC88-2F914EB8127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50</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280270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How to use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682061" y="190316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Using Defined Parameter in the ARM Templates</a:t>
            </a:r>
          </a:p>
        </p:txBody>
      </p:sp>
      <p:pic>
        <p:nvPicPr>
          <p:cNvPr id="7" name="Picture 6">
            <a:extLst>
              <a:ext uri="{FF2B5EF4-FFF2-40B4-BE49-F238E27FC236}">
                <a16:creationId xmlns:a16="http://schemas.microsoft.com/office/drawing/2014/main" id="{16D03454-2730-4ACF-8A54-A71F25F44B88}"/>
              </a:ext>
            </a:extLst>
          </p:cNvPr>
          <p:cNvPicPr>
            <a:picLocks noChangeAspect="1"/>
          </p:cNvPicPr>
          <p:nvPr/>
        </p:nvPicPr>
        <p:blipFill>
          <a:blip r:embed="rId3"/>
          <a:stretch>
            <a:fillRect/>
          </a:stretch>
        </p:blipFill>
        <p:spPr>
          <a:xfrm>
            <a:off x="698916" y="2478571"/>
            <a:ext cx="5778084" cy="4269157"/>
          </a:xfrm>
          <a:prstGeom prst="rect">
            <a:avLst/>
          </a:prstGeom>
        </p:spPr>
      </p:pic>
      <p:sp>
        <p:nvSpPr>
          <p:cNvPr id="11" name="object 77">
            <a:extLst>
              <a:ext uri="{FF2B5EF4-FFF2-40B4-BE49-F238E27FC236}">
                <a16:creationId xmlns:a16="http://schemas.microsoft.com/office/drawing/2014/main" id="{2AEBDE6F-34E5-4EBE-8E43-D52F22FB6A1E}"/>
              </a:ext>
            </a:extLst>
          </p:cNvPr>
          <p:cNvSpPr txBox="1"/>
          <p:nvPr/>
        </p:nvSpPr>
        <p:spPr>
          <a:xfrm>
            <a:off x="722554" y="755944"/>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Syntax to use parameters</a:t>
            </a:r>
          </a:p>
        </p:txBody>
      </p:sp>
      <p:sp>
        <p:nvSpPr>
          <p:cNvPr id="14" name="object 77">
            <a:extLst>
              <a:ext uri="{FF2B5EF4-FFF2-40B4-BE49-F238E27FC236}">
                <a16:creationId xmlns:a16="http://schemas.microsoft.com/office/drawing/2014/main" id="{9E5DA79E-9929-49B4-BEEA-9EA048A3457B}"/>
              </a:ext>
            </a:extLst>
          </p:cNvPr>
          <p:cNvSpPr txBox="1"/>
          <p:nvPr/>
        </p:nvSpPr>
        <p:spPr>
          <a:xfrm>
            <a:off x="703061" y="1284788"/>
            <a:ext cx="11658600"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[parameters(‘</a:t>
            </a:r>
            <a:r>
              <a:rPr kumimoji="0" lang="en-GB" sz="2400" b="0" i="0" u="none" strike="noStrike" kern="1200" cap="none" spc="0" normalizeH="0" baseline="0" noProof="0" err="1">
                <a:ln>
                  <a:noFill/>
                </a:ln>
                <a:solidFill>
                  <a:prstClr val="black"/>
                </a:solidFill>
                <a:effectLst/>
                <a:uLnTx/>
                <a:uFillTx/>
                <a:latin typeface="Ubuntu"/>
                <a:ea typeface="+mn-ea"/>
                <a:cs typeface="+mn-cs"/>
              </a:rPr>
              <a:t>paremeter_name</a:t>
            </a:r>
            <a:r>
              <a:rPr kumimoji="0" lang="en-GB" sz="2400" b="0" i="0" u="none" strike="noStrike" kern="1200" cap="none" spc="0" normalizeH="0" baseline="0" noProof="0">
                <a:ln>
                  <a:noFill/>
                </a:ln>
                <a:solidFill>
                  <a:prstClr val="black"/>
                </a:solidFill>
                <a:effectLst/>
                <a:uLnTx/>
                <a:uFillTx/>
                <a:latin typeface="Ubuntu"/>
                <a:ea typeface="+mn-ea"/>
                <a:cs typeface="+mn-cs"/>
              </a:rPr>
              <a:t>’)]</a:t>
            </a:r>
          </a:p>
        </p:txBody>
      </p:sp>
      <p:sp>
        <p:nvSpPr>
          <p:cNvPr id="2" name="Slide Number Placeholder 1">
            <a:extLst>
              <a:ext uri="{FF2B5EF4-FFF2-40B4-BE49-F238E27FC236}">
                <a16:creationId xmlns:a16="http://schemas.microsoft.com/office/drawing/2014/main" id="{F0C8B742-0554-4007-BEBA-FE861A2A8910}"/>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51</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308733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Variables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58209" y="3055823"/>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Usage of the Variable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Defining Variables</a:t>
            </a:r>
          </a:p>
        </p:txBody>
      </p:sp>
      <p:pic>
        <p:nvPicPr>
          <p:cNvPr id="3" name="Picture 2">
            <a:extLst>
              <a:ext uri="{FF2B5EF4-FFF2-40B4-BE49-F238E27FC236}">
                <a16:creationId xmlns:a16="http://schemas.microsoft.com/office/drawing/2014/main" id="{4E71C436-7DB3-49BA-A6F3-9783CAB2AF12}"/>
              </a:ext>
            </a:extLst>
          </p:cNvPr>
          <p:cNvPicPr>
            <a:picLocks noChangeAspect="1"/>
          </p:cNvPicPr>
          <p:nvPr/>
        </p:nvPicPr>
        <p:blipFill>
          <a:blip r:embed="rId3"/>
          <a:stretch>
            <a:fillRect/>
          </a:stretch>
        </p:blipFill>
        <p:spPr>
          <a:xfrm>
            <a:off x="526311" y="3605668"/>
            <a:ext cx="4848225" cy="1533525"/>
          </a:xfrm>
          <a:prstGeom prst="rect">
            <a:avLst/>
          </a:prstGeom>
        </p:spPr>
      </p:pic>
      <p:pic>
        <p:nvPicPr>
          <p:cNvPr id="4" name="Picture 3">
            <a:extLst>
              <a:ext uri="{FF2B5EF4-FFF2-40B4-BE49-F238E27FC236}">
                <a16:creationId xmlns:a16="http://schemas.microsoft.com/office/drawing/2014/main" id="{DE974156-F22D-4FC3-9964-57D00E5D71D9}"/>
              </a:ext>
            </a:extLst>
          </p:cNvPr>
          <p:cNvPicPr>
            <a:picLocks noChangeAspect="1"/>
          </p:cNvPicPr>
          <p:nvPr/>
        </p:nvPicPr>
        <p:blipFill>
          <a:blip r:embed="rId4"/>
          <a:stretch>
            <a:fillRect/>
          </a:stretch>
        </p:blipFill>
        <p:spPr>
          <a:xfrm>
            <a:off x="533399" y="1377539"/>
            <a:ext cx="6287045" cy="929721"/>
          </a:xfrm>
          <a:prstGeom prst="rect">
            <a:avLst/>
          </a:prstGeom>
        </p:spPr>
      </p:pic>
      <p:pic>
        <p:nvPicPr>
          <p:cNvPr id="7" name="Picture 6">
            <a:extLst>
              <a:ext uri="{FF2B5EF4-FFF2-40B4-BE49-F238E27FC236}">
                <a16:creationId xmlns:a16="http://schemas.microsoft.com/office/drawing/2014/main" id="{05A34E44-21BD-443E-89D0-18871213F7D1}"/>
              </a:ext>
            </a:extLst>
          </p:cNvPr>
          <p:cNvPicPr>
            <a:picLocks noChangeAspect="1"/>
          </p:cNvPicPr>
          <p:nvPr/>
        </p:nvPicPr>
        <p:blipFill>
          <a:blip r:embed="rId5"/>
          <a:stretch>
            <a:fillRect/>
          </a:stretch>
        </p:blipFill>
        <p:spPr>
          <a:xfrm>
            <a:off x="7147028" y="3638751"/>
            <a:ext cx="4381880" cy="2225233"/>
          </a:xfrm>
          <a:prstGeom prst="rect">
            <a:avLst/>
          </a:prstGeom>
        </p:spPr>
      </p:pic>
      <p:sp>
        <p:nvSpPr>
          <p:cNvPr id="15" name="object 77">
            <a:extLst>
              <a:ext uri="{FF2B5EF4-FFF2-40B4-BE49-F238E27FC236}">
                <a16:creationId xmlns:a16="http://schemas.microsoft.com/office/drawing/2014/main" id="{B3437267-F40E-4B6A-A111-D20BE3B50B2D}"/>
              </a:ext>
            </a:extLst>
          </p:cNvPr>
          <p:cNvSpPr txBox="1"/>
          <p:nvPr/>
        </p:nvSpPr>
        <p:spPr>
          <a:xfrm>
            <a:off x="7178926" y="3055823"/>
            <a:ext cx="4164743"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Configuration Variables</a:t>
            </a:r>
          </a:p>
        </p:txBody>
      </p:sp>
      <p:sp>
        <p:nvSpPr>
          <p:cNvPr id="2" name="Slide Number Placeholder 1">
            <a:extLst>
              <a:ext uri="{FF2B5EF4-FFF2-40B4-BE49-F238E27FC236}">
                <a16:creationId xmlns:a16="http://schemas.microsoft.com/office/drawing/2014/main" id="{545FCDAB-B255-4C81-AC27-7CD46182A451}"/>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52</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706539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Functions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400" y="850862"/>
            <a:ext cx="5105400"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Defining of ARM Functions</a:t>
            </a:r>
          </a:p>
        </p:txBody>
      </p:sp>
      <p:pic>
        <p:nvPicPr>
          <p:cNvPr id="11" name="Picture 10">
            <a:extLst>
              <a:ext uri="{FF2B5EF4-FFF2-40B4-BE49-F238E27FC236}">
                <a16:creationId xmlns:a16="http://schemas.microsoft.com/office/drawing/2014/main" id="{4288C8E5-7718-42B9-9DE6-731CC1ED273A}"/>
              </a:ext>
            </a:extLst>
          </p:cNvPr>
          <p:cNvPicPr>
            <a:picLocks noChangeAspect="1"/>
          </p:cNvPicPr>
          <p:nvPr/>
        </p:nvPicPr>
        <p:blipFill>
          <a:blip r:embed="rId3"/>
          <a:stretch>
            <a:fillRect/>
          </a:stretch>
        </p:blipFill>
        <p:spPr>
          <a:xfrm>
            <a:off x="533399" y="1618178"/>
            <a:ext cx="5105400" cy="2543743"/>
          </a:xfrm>
          <a:prstGeom prst="rect">
            <a:avLst/>
          </a:prstGeom>
        </p:spPr>
      </p:pic>
      <p:sp>
        <p:nvSpPr>
          <p:cNvPr id="16" name="object 77">
            <a:extLst>
              <a:ext uri="{FF2B5EF4-FFF2-40B4-BE49-F238E27FC236}">
                <a16:creationId xmlns:a16="http://schemas.microsoft.com/office/drawing/2014/main" id="{6D2F0525-4C12-49B9-8638-BED708CF205B}"/>
              </a:ext>
            </a:extLst>
          </p:cNvPr>
          <p:cNvSpPr txBox="1"/>
          <p:nvPr/>
        </p:nvSpPr>
        <p:spPr>
          <a:xfrm>
            <a:off x="6439201" y="850861"/>
            <a:ext cx="5475665"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Using Functions in the template</a:t>
            </a:r>
          </a:p>
        </p:txBody>
      </p:sp>
      <p:pic>
        <p:nvPicPr>
          <p:cNvPr id="2" name="Picture 1">
            <a:extLst>
              <a:ext uri="{FF2B5EF4-FFF2-40B4-BE49-F238E27FC236}">
                <a16:creationId xmlns:a16="http://schemas.microsoft.com/office/drawing/2014/main" id="{01D409CD-80FC-4849-AB70-65BDF0A6AC48}"/>
              </a:ext>
            </a:extLst>
          </p:cNvPr>
          <p:cNvPicPr>
            <a:picLocks noChangeAspect="1"/>
          </p:cNvPicPr>
          <p:nvPr/>
        </p:nvPicPr>
        <p:blipFill>
          <a:blip r:embed="rId4"/>
          <a:stretch>
            <a:fillRect/>
          </a:stretch>
        </p:blipFill>
        <p:spPr>
          <a:xfrm>
            <a:off x="6439202" y="1618178"/>
            <a:ext cx="5475664" cy="2463307"/>
          </a:xfrm>
          <a:prstGeom prst="rect">
            <a:avLst/>
          </a:prstGeom>
        </p:spPr>
      </p:pic>
      <p:sp>
        <p:nvSpPr>
          <p:cNvPr id="12" name="TextBox 11">
            <a:extLst>
              <a:ext uri="{FF2B5EF4-FFF2-40B4-BE49-F238E27FC236}">
                <a16:creationId xmlns:a16="http://schemas.microsoft.com/office/drawing/2014/main" id="{F031162D-BD71-46D6-8019-44DBC15D321F}"/>
              </a:ext>
            </a:extLst>
          </p:cNvPr>
          <p:cNvSpPr txBox="1"/>
          <p:nvPr/>
        </p:nvSpPr>
        <p:spPr>
          <a:xfrm>
            <a:off x="2286605" y="2005472"/>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Defines namespace scope</a:t>
            </a:r>
          </a:p>
        </p:txBody>
      </p:sp>
      <p:cxnSp>
        <p:nvCxnSpPr>
          <p:cNvPr id="18" name="Straight Arrow Connector 17">
            <a:extLst>
              <a:ext uri="{FF2B5EF4-FFF2-40B4-BE49-F238E27FC236}">
                <a16:creationId xmlns:a16="http://schemas.microsoft.com/office/drawing/2014/main" id="{D02C5621-FAA6-403C-B6A4-2249CF415187}"/>
              </a:ext>
            </a:extLst>
          </p:cNvPr>
          <p:cNvCxnSpPr/>
          <p:nvPr/>
        </p:nvCxnSpPr>
        <p:spPr>
          <a:xfrm>
            <a:off x="1981805" y="2190138"/>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594D4B-B221-4BAE-BA2C-8BDEC5966A70}"/>
              </a:ext>
            </a:extLst>
          </p:cNvPr>
          <p:cNvSpPr txBox="1"/>
          <p:nvPr/>
        </p:nvSpPr>
        <p:spPr>
          <a:xfrm>
            <a:off x="2494523" y="261926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Function Parameters</a:t>
            </a:r>
          </a:p>
        </p:txBody>
      </p:sp>
      <p:cxnSp>
        <p:nvCxnSpPr>
          <p:cNvPr id="21" name="Straight Arrow Connector 20">
            <a:extLst>
              <a:ext uri="{FF2B5EF4-FFF2-40B4-BE49-F238E27FC236}">
                <a16:creationId xmlns:a16="http://schemas.microsoft.com/office/drawing/2014/main" id="{9B7B8B7D-CF1F-494E-AC12-FEC901915F85}"/>
              </a:ext>
            </a:extLst>
          </p:cNvPr>
          <p:cNvCxnSpPr/>
          <p:nvPr/>
        </p:nvCxnSpPr>
        <p:spPr>
          <a:xfrm>
            <a:off x="2189723" y="2803926"/>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F13B66-CDB1-4F7A-B1B3-2400D86CFE84}"/>
              </a:ext>
            </a:extLst>
          </p:cNvPr>
          <p:cNvSpPr txBox="1"/>
          <p:nvPr/>
        </p:nvSpPr>
        <p:spPr>
          <a:xfrm>
            <a:off x="2494523" y="3065976"/>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Output type</a:t>
            </a:r>
          </a:p>
        </p:txBody>
      </p:sp>
      <p:cxnSp>
        <p:nvCxnSpPr>
          <p:cNvPr id="24" name="Straight Arrow Connector 23">
            <a:extLst>
              <a:ext uri="{FF2B5EF4-FFF2-40B4-BE49-F238E27FC236}">
                <a16:creationId xmlns:a16="http://schemas.microsoft.com/office/drawing/2014/main" id="{270AEE22-A5A3-4720-8839-D7D5E2314084}"/>
              </a:ext>
            </a:extLst>
          </p:cNvPr>
          <p:cNvCxnSpPr/>
          <p:nvPr/>
        </p:nvCxnSpPr>
        <p:spPr>
          <a:xfrm>
            <a:off x="2189723" y="3250642"/>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1A041F-BDB2-464A-A363-225F04FE57D2}"/>
              </a:ext>
            </a:extLst>
          </p:cNvPr>
          <p:cNvSpPr txBox="1"/>
          <p:nvPr/>
        </p:nvSpPr>
        <p:spPr>
          <a:xfrm>
            <a:off x="8573386" y="437756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a:t>
            </a:r>
            <a:r>
              <a:rPr kumimoji="0" lang="en-GB" sz="1800" b="0" i="0" u="none" strike="noStrike" kern="1200" cap="none" spc="0" normalizeH="0" baseline="0" noProof="0" err="1">
                <a:ln>
                  <a:noFill/>
                </a:ln>
                <a:solidFill>
                  <a:srgbClr val="FF0000"/>
                </a:solidFill>
                <a:effectLst/>
                <a:uLnTx/>
                <a:uFillTx/>
                <a:latin typeface="Calibri"/>
                <a:ea typeface="+mn-ea"/>
                <a:cs typeface="+mn-cs"/>
              </a:rPr>
              <a:t>Namespace.Function</a:t>
            </a:r>
            <a:r>
              <a:rPr kumimoji="0" lang="en-GB" sz="1800" b="0" i="0" u="none" strike="noStrike" kern="1200" cap="none" spc="0" normalizeH="0" baseline="0" noProof="0">
                <a:ln>
                  <a:noFill/>
                </a:ln>
                <a:solidFill>
                  <a:srgbClr val="FF0000"/>
                </a:solidFill>
                <a:effectLst/>
                <a:uLnTx/>
                <a:uFillTx/>
                <a:latin typeface="Calibri"/>
                <a:ea typeface="+mn-ea"/>
                <a:cs typeface="+mn-cs"/>
              </a:rPr>
              <a:t>(arguments)]</a:t>
            </a:r>
          </a:p>
        </p:txBody>
      </p:sp>
      <p:cxnSp>
        <p:nvCxnSpPr>
          <p:cNvPr id="26" name="Straight Arrow Connector 25">
            <a:extLst>
              <a:ext uri="{FF2B5EF4-FFF2-40B4-BE49-F238E27FC236}">
                <a16:creationId xmlns:a16="http://schemas.microsoft.com/office/drawing/2014/main" id="{730EB9A9-E05B-463D-A65D-9AA3A6FBF021}"/>
              </a:ext>
            </a:extLst>
          </p:cNvPr>
          <p:cNvCxnSpPr>
            <a:cxnSpLocks/>
          </p:cNvCxnSpPr>
          <p:nvPr/>
        </p:nvCxnSpPr>
        <p:spPr>
          <a:xfrm>
            <a:off x="9601200" y="2438400"/>
            <a:ext cx="0" cy="1939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B5F61CC-9B83-47A1-8472-AF5B8B37DDC8}"/>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53</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388735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a:ln>
                  <a:noFill/>
                </a:ln>
                <a:solidFill>
                  <a:prstClr val="white"/>
                </a:solidFill>
                <a:effectLst/>
                <a:uLnTx/>
                <a:uFillTx/>
                <a:latin typeface="Ubuntu"/>
                <a:ea typeface="+mn-ea"/>
                <a:cs typeface="Times New Roman" panose="02020603050405020304" pitchFamily="18" charset="0"/>
              </a:rPr>
              <a:t>Other Tools</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1B3C272A-C854-4530-B0A1-A228F48C532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54</a:t>
            </a:fld>
            <a:endParaRPr/>
          </a:p>
        </p:txBody>
      </p:sp>
    </p:spTree>
    <p:extLst>
      <p:ext uri="{BB962C8B-B14F-4D97-AF65-F5344CB8AC3E}">
        <p14:creationId xmlns:p14="http://schemas.microsoft.com/office/powerpoint/2010/main" val="34102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5969497" cy="4006225"/>
          </a:xfrm>
          <a:prstGeom prst="rect">
            <a:avLst/>
          </a:prstGeom>
        </p:spPr>
        <p:txBody>
          <a:bodyPr vert="horz" wrap="square" lIns="0" tIns="12700" rIns="0" bIns="0" rtlCol="0">
            <a:spAutoFit/>
          </a:bodyPr>
          <a:lstStyle/>
          <a:p>
            <a:pPr marL="927100" lvl="1" indent="-457200">
              <a:spcBef>
                <a:spcPts val="100"/>
              </a:spcBef>
              <a:buFont typeface="Arial" panose="020B0604020202020204" pitchFamily="34" charset="0"/>
              <a:buChar char="•"/>
            </a:pPr>
            <a:r>
              <a:rPr lang="en-GB" sz="2000">
                <a:solidFill>
                  <a:prstClr val="black"/>
                </a:solidFill>
                <a:latin typeface="Ubuntu"/>
                <a:cs typeface="Ubuntu"/>
              </a:rPr>
              <a:t>Supports Azure Cloud provider only</a:t>
            </a:r>
          </a:p>
          <a:p>
            <a:pPr marL="927100" lvl="1" indent="-457200">
              <a:spcBef>
                <a:spcPts val="100"/>
              </a:spcBef>
              <a:buFont typeface="Arial" panose="020B0604020202020204" pitchFamily="34" charset="0"/>
              <a:buChar char="•"/>
            </a:pPr>
            <a:r>
              <a:rPr lang="en-GB" sz="2000">
                <a:solidFill>
                  <a:prstClr val="black"/>
                </a:solidFill>
                <a:latin typeface="Ubuntu"/>
                <a:cs typeface="Ubuntu"/>
              </a:rPr>
              <a:t>Syntactic sugar on the top of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Compiled to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Use same runtime as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Simplified syntax over ARM - can use same functions etc.</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Does not require state maintenance outside for Azure</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Will be able to use same Az modules</a:t>
            </a:r>
          </a:p>
          <a:p>
            <a:pPr marL="927100" lvl="1" indent="-457200">
              <a:spcBef>
                <a:spcPts val="100"/>
              </a:spcBef>
              <a:buFont typeface="Arial" panose="020B0604020202020204" pitchFamily="34" charset="0"/>
              <a:buChar char="•"/>
            </a:pPr>
            <a:r>
              <a:rPr lang="en-GB" sz="2000">
                <a:solidFill>
                  <a:prstClr val="black"/>
                </a:solidFill>
                <a:latin typeface="Ubuntu"/>
                <a:cs typeface="Ubuntu"/>
              </a:rPr>
              <a:t>Require BICEP CLI</a:t>
            </a:r>
          </a:p>
          <a:p>
            <a:pPr marL="927100" lvl="1" indent="-457200">
              <a:spcBef>
                <a:spcPts val="100"/>
              </a:spcBef>
              <a:buFont typeface="Arial" panose="020B0604020202020204" pitchFamily="34" charset="0"/>
              <a:buChar char="•"/>
            </a:pPr>
            <a:r>
              <a:rPr lang="en-GB" sz="2000">
                <a:solidFill>
                  <a:prstClr val="black"/>
                </a:solidFill>
                <a:latin typeface="Ubuntu"/>
                <a:cs typeface="Ubuntu"/>
              </a:rPr>
              <a:t>Not production ready yet</a:t>
            </a: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Other Tools used for IAC - BICEP</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300D4EDE-9018-4F66-9387-C16863ED2F75}"/>
              </a:ext>
            </a:extLst>
          </p:cNvPr>
          <p:cNvPicPr>
            <a:picLocks noChangeAspect="1"/>
          </p:cNvPicPr>
          <p:nvPr/>
        </p:nvPicPr>
        <p:blipFill>
          <a:blip r:embed="rId3"/>
          <a:stretch>
            <a:fillRect/>
          </a:stretch>
        </p:blipFill>
        <p:spPr>
          <a:xfrm>
            <a:off x="7248128" y="1698541"/>
            <a:ext cx="4445936" cy="2344221"/>
          </a:xfrm>
          <a:prstGeom prst="rect">
            <a:avLst/>
          </a:prstGeom>
        </p:spPr>
      </p:pic>
      <p:sp>
        <p:nvSpPr>
          <p:cNvPr id="2" name="Slide Number Placeholder 1">
            <a:extLst>
              <a:ext uri="{FF2B5EF4-FFF2-40B4-BE49-F238E27FC236}">
                <a16:creationId xmlns:a16="http://schemas.microsoft.com/office/drawing/2014/main" id="{8294AAE7-3B77-498A-8CAE-CA4C8B6A8CDF}"/>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55</a:t>
            </a:fld>
            <a:endParaRPr/>
          </a:p>
        </p:txBody>
      </p:sp>
    </p:spTree>
    <p:extLst>
      <p:ext uri="{BB962C8B-B14F-4D97-AF65-F5344CB8AC3E}">
        <p14:creationId xmlns:p14="http://schemas.microsoft.com/office/powerpoint/2010/main" val="640989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5969497" cy="1897955"/>
          </a:xfrm>
          <a:prstGeom prst="rect">
            <a:avLst/>
          </a:prstGeom>
        </p:spPr>
        <p:txBody>
          <a:bodyPr vert="horz" wrap="square" lIns="0" tIns="12700" rIns="0" bIns="0" rtlCol="0">
            <a:spAutoFit/>
          </a:bodyPr>
          <a:lstStyle/>
          <a:p>
            <a:pPr marL="927100" lvl="1" indent="-457200">
              <a:spcBef>
                <a:spcPts val="100"/>
              </a:spcBef>
              <a:buFont typeface="Arial" panose="020B0604020202020204" pitchFamily="34" charset="0"/>
              <a:buChar char="•"/>
            </a:pPr>
            <a:r>
              <a:rPr lang="en-GB" sz="2000">
                <a:solidFill>
                  <a:prstClr val="black"/>
                </a:solidFill>
                <a:latin typeface="Ubuntu"/>
                <a:cs typeface="Ubuntu"/>
              </a:rPr>
              <a:t>Targeting Multiple providers</a:t>
            </a:r>
          </a:p>
          <a:p>
            <a:pPr marL="927100" lvl="1" indent="-457200">
              <a:spcBef>
                <a:spcPts val="100"/>
              </a:spcBef>
              <a:buFont typeface="Arial" panose="020B0604020202020204" pitchFamily="34" charset="0"/>
              <a:buChar char="•"/>
            </a:pPr>
            <a:r>
              <a:rPr lang="en-GB" sz="2000">
                <a:solidFill>
                  <a:prstClr val="black"/>
                </a:solidFill>
                <a:latin typeface="Ubuntu"/>
                <a:cs typeface="Ubuntu"/>
              </a:rPr>
              <a:t>You can use languages to define the infrastructure</a:t>
            </a:r>
          </a:p>
          <a:p>
            <a:pPr marL="1384300" lvl="2" indent="-457200">
              <a:spcBef>
                <a:spcPts val="100"/>
              </a:spcBef>
              <a:buFont typeface="Arial" panose="020B0604020202020204" pitchFamily="34" charset="0"/>
              <a:buChar char="•"/>
            </a:pPr>
            <a:r>
              <a:rPr lang="en-GB" sz="2000" b="0" i="0">
                <a:solidFill>
                  <a:srgbClr val="2F3032"/>
                </a:solidFill>
                <a:effectLst/>
                <a:latin typeface="Inter"/>
              </a:rPr>
              <a:t>Python, Go, JavaScript, TypeScript, and C#</a:t>
            </a:r>
          </a:p>
          <a:p>
            <a:pPr marL="927100" lvl="1" indent="-457200">
              <a:spcBef>
                <a:spcPts val="100"/>
              </a:spcBef>
              <a:buFont typeface="Arial" panose="020B0604020202020204" pitchFamily="34" charset="0"/>
              <a:buChar char="•"/>
            </a:pPr>
            <a:r>
              <a:rPr lang="en-GB" sz="2000">
                <a:solidFill>
                  <a:prstClr val="black"/>
                </a:solidFill>
                <a:latin typeface="Ubuntu"/>
                <a:cs typeface="Ubuntu"/>
              </a:rPr>
              <a:t>Maintain state externally – automatically </a:t>
            </a:r>
            <a:r>
              <a:rPr lang="en-GB" sz="2000" b="0" i="0">
                <a:solidFill>
                  <a:srgbClr val="2F3032"/>
                </a:solidFill>
                <a:effectLst/>
                <a:latin typeface="Inter"/>
              </a:rPr>
              <a:t>app.pulumi.com Service</a:t>
            </a:r>
            <a:endParaRPr lang="en-GB" sz="2000">
              <a:solidFill>
                <a:prstClr val="black"/>
              </a:solidFill>
              <a:latin typeface="Ubuntu"/>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Other Tools used for IAC – PULUMI</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B3EE9D2E-F390-42F1-A768-656996C626D8}"/>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56</a:t>
            </a:fld>
            <a:endParaRPr/>
          </a:p>
        </p:txBody>
      </p:sp>
    </p:spTree>
    <p:extLst>
      <p:ext uri="{BB962C8B-B14F-4D97-AF65-F5344CB8AC3E}">
        <p14:creationId xmlns:p14="http://schemas.microsoft.com/office/powerpoint/2010/main" val="425247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pic>
        <p:nvPicPr>
          <p:cNvPr id="1030" name="Picture 6" descr="Things I Learnt in My First Azure Functions Project | by Zhongming Chen |  The ASOS Tech Blog | Medium">
            <a:extLst>
              <a:ext uri="{FF2B5EF4-FFF2-40B4-BE49-F238E27FC236}">
                <a16:creationId xmlns:a16="http://schemas.microsoft.com/office/drawing/2014/main" id="{59C34AC1-351D-44EC-A9D5-573E06E797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87" r="11869"/>
          <a:stretch/>
        </p:blipFill>
        <p:spPr bwMode="auto">
          <a:xfrm>
            <a:off x="720407" y="3741562"/>
            <a:ext cx="421270" cy="3638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ining Azure Data Factory Activities and Datasets – Paul's Frog Blog –  Technical Blog and SQL Server Community Sharing">
            <a:extLst>
              <a:ext uri="{FF2B5EF4-FFF2-40B4-BE49-F238E27FC236}">
                <a16:creationId xmlns:a16="http://schemas.microsoft.com/office/drawing/2014/main" id="{572ADCED-EE02-4509-83AD-4F707A16F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2740" y="2042086"/>
            <a:ext cx="381014" cy="3821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haining Azure Data Factory Activities and Datasets – Paul's Frog Blog –  Technical Blog and SQL Server Community Sharing">
            <a:extLst>
              <a:ext uri="{FF2B5EF4-FFF2-40B4-BE49-F238E27FC236}">
                <a16:creationId xmlns:a16="http://schemas.microsoft.com/office/drawing/2014/main" id="{05CE5199-D14D-431E-B675-B50DAF8731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292" y="1797388"/>
            <a:ext cx="421270" cy="4225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21D326-CB1F-4AD5-B2CD-FBBEC19E6F55}"/>
              </a:ext>
            </a:extLst>
          </p:cNvPr>
          <p:cNvSpPr/>
          <p:nvPr/>
        </p:nvSpPr>
        <p:spPr>
          <a:xfrm>
            <a:off x="8937194" y="1896521"/>
            <a:ext cx="2138905" cy="12289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6" descr="Things I Learnt in My First Azure Functions Project | by Zhongming Chen |  The ASOS Tech Blog | Medium">
            <a:extLst>
              <a:ext uri="{FF2B5EF4-FFF2-40B4-BE49-F238E27FC236}">
                <a16:creationId xmlns:a16="http://schemas.microsoft.com/office/drawing/2014/main" id="{7BECD34A-21EB-4D0D-933D-EAAE2D4B7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3755" y="2573343"/>
            <a:ext cx="623608" cy="418772"/>
          </a:xfrm>
          <a:prstGeom prst="rect">
            <a:avLst/>
          </a:prstGeom>
          <a:noFill/>
          <a:extLst>
            <a:ext uri="{909E8E84-426E-40DD-AFC4-6F175D3DCCD1}">
              <a14:hiddenFill xmlns:a14="http://schemas.microsoft.com/office/drawing/2010/main">
                <a:solidFill>
                  <a:srgbClr val="FFFFFF"/>
                </a:solidFill>
              </a14:hiddenFill>
            </a:ext>
          </a:extLst>
        </p:spPr>
      </p:pic>
      <p:sp>
        <p:nvSpPr>
          <p:cNvPr id="31" name="object 77">
            <a:extLst>
              <a:ext uri="{FF2B5EF4-FFF2-40B4-BE49-F238E27FC236}">
                <a16:creationId xmlns:a16="http://schemas.microsoft.com/office/drawing/2014/main" id="{6B6511A2-5827-480B-8DF6-70275226ACD6}"/>
              </a:ext>
            </a:extLst>
          </p:cNvPr>
          <p:cNvSpPr txBox="1"/>
          <p:nvPr/>
        </p:nvSpPr>
        <p:spPr>
          <a:xfrm>
            <a:off x="9592127" y="2055574"/>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ADF-DEV</a:t>
            </a:r>
          </a:p>
        </p:txBody>
      </p:sp>
      <p:sp>
        <p:nvSpPr>
          <p:cNvPr id="32" name="object 77">
            <a:extLst>
              <a:ext uri="{FF2B5EF4-FFF2-40B4-BE49-F238E27FC236}">
                <a16:creationId xmlns:a16="http://schemas.microsoft.com/office/drawing/2014/main" id="{0838EB67-1917-4004-80D6-B07DF208B13D}"/>
              </a:ext>
            </a:extLst>
          </p:cNvPr>
          <p:cNvSpPr txBox="1"/>
          <p:nvPr/>
        </p:nvSpPr>
        <p:spPr>
          <a:xfrm>
            <a:off x="9639451" y="2534706"/>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AF-DEV</a:t>
            </a:r>
          </a:p>
        </p:txBody>
      </p:sp>
      <p:pic>
        <p:nvPicPr>
          <p:cNvPr id="23" name="Picture 22">
            <a:extLst>
              <a:ext uri="{FF2B5EF4-FFF2-40B4-BE49-F238E27FC236}">
                <a16:creationId xmlns:a16="http://schemas.microsoft.com/office/drawing/2014/main" id="{93CA36E5-85D0-4921-A04E-FADF193043FB}"/>
              </a:ext>
            </a:extLst>
          </p:cNvPr>
          <p:cNvPicPr>
            <a:picLocks noChangeAspect="1"/>
          </p:cNvPicPr>
          <p:nvPr/>
        </p:nvPicPr>
        <p:blipFill>
          <a:blip r:embed="rId6"/>
          <a:stretch>
            <a:fillRect/>
          </a:stretch>
        </p:blipFill>
        <p:spPr>
          <a:xfrm>
            <a:off x="8962113" y="1495736"/>
            <a:ext cx="364452" cy="364452"/>
          </a:xfrm>
          <a:prstGeom prst="rect">
            <a:avLst/>
          </a:prstGeom>
        </p:spPr>
      </p:pic>
      <p:sp>
        <p:nvSpPr>
          <p:cNvPr id="41" name="object 77">
            <a:extLst>
              <a:ext uri="{FF2B5EF4-FFF2-40B4-BE49-F238E27FC236}">
                <a16:creationId xmlns:a16="http://schemas.microsoft.com/office/drawing/2014/main" id="{E723447D-2EF9-4644-98CD-B7665F926848}"/>
              </a:ext>
            </a:extLst>
          </p:cNvPr>
          <p:cNvSpPr txBox="1"/>
          <p:nvPr/>
        </p:nvSpPr>
        <p:spPr>
          <a:xfrm>
            <a:off x="9361089" y="1464794"/>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4F81BD"/>
                </a:solidFill>
                <a:effectLst/>
                <a:uLnTx/>
                <a:uFillTx/>
                <a:latin typeface="Ubuntu"/>
                <a:ea typeface="+mn-ea"/>
                <a:cs typeface="Ubuntu"/>
              </a:rPr>
              <a:t>DEV-RG</a:t>
            </a:r>
          </a:p>
        </p:txBody>
      </p:sp>
      <p:sp>
        <p:nvSpPr>
          <p:cNvPr id="54" name="Rectangle 53">
            <a:extLst>
              <a:ext uri="{FF2B5EF4-FFF2-40B4-BE49-F238E27FC236}">
                <a16:creationId xmlns:a16="http://schemas.microsoft.com/office/drawing/2014/main" id="{5E9756D0-0791-4199-B127-2F3DDD2A6E5C}"/>
              </a:ext>
            </a:extLst>
          </p:cNvPr>
          <p:cNvSpPr/>
          <p:nvPr/>
        </p:nvSpPr>
        <p:spPr>
          <a:xfrm>
            <a:off x="7213784" y="1144689"/>
            <a:ext cx="4387428" cy="455340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C855CAF1-87F6-465F-AA17-718C13A971CC}"/>
              </a:ext>
            </a:extLst>
          </p:cNvPr>
          <p:cNvSpPr/>
          <p:nvPr/>
        </p:nvSpPr>
        <p:spPr>
          <a:xfrm>
            <a:off x="6919116" y="886857"/>
            <a:ext cx="624684" cy="574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8" name="Picture 4" descr="Azure - Free shapes icons">
            <a:extLst>
              <a:ext uri="{FF2B5EF4-FFF2-40B4-BE49-F238E27FC236}">
                <a16:creationId xmlns:a16="http://schemas.microsoft.com/office/drawing/2014/main" id="{F4D103B8-D427-4B1B-BF8F-4A9F6726D9D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1492" y="822526"/>
            <a:ext cx="638772" cy="638772"/>
          </a:xfrm>
          <a:prstGeom prst="rect">
            <a:avLst/>
          </a:prstGeom>
          <a:noFill/>
          <a:extLst>
            <a:ext uri="{909E8E84-426E-40DD-AFC4-6F175D3DCCD1}">
              <a14:hiddenFill xmlns:a14="http://schemas.microsoft.com/office/drawing/2010/main">
                <a:solidFill>
                  <a:srgbClr val="FFFFFF"/>
                </a:solidFill>
              </a14:hiddenFill>
            </a:ext>
          </a:extLst>
        </p:spPr>
      </p:pic>
      <p:sp>
        <p:nvSpPr>
          <p:cNvPr id="61" name="object 77">
            <a:extLst>
              <a:ext uri="{FF2B5EF4-FFF2-40B4-BE49-F238E27FC236}">
                <a16:creationId xmlns:a16="http://schemas.microsoft.com/office/drawing/2014/main" id="{4F6274DD-DDD2-4685-BEEE-CD4095495DA9}"/>
              </a:ext>
            </a:extLst>
          </p:cNvPr>
          <p:cNvSpPr txBox="1"/>
          <p:nvPr/>
        </p:nvSpPr>
        <p:spPr>
          <a:xfrm>
            <a:off x="1535746" y="723973"/>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Infrastructure Code File</a:t>
            </a:r>
          </a:p>
        </p:txBody>
      </p:sp>
      <p:sp>
        <p:nvSpPr>
          <p:cNvPr id="2" name="Slide Number Placeholder 1">
            <a:extLst>
              <a:ext uri="{FF2B5EF4-FFF2-40B4-BE49-F238E27FC236}">
                <a16:creationId xmlns:a16="http://schemas.microsoft.com/office/drawing/2014/main" id="{9C89505D-03DE-4F80-AB5F-52D62FB98B9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6</a:t>
            </a:fld>
            <a:endParaRPr/>
          </a:p>
        </p:txBody>
      </p:sp>
      <p:pic>
        <p:nvPicPr>
          <p:cNvPr id="11" name="Picture 10">
            <a:extLst>
              <a:ext uri="{FF2B5EF4-FFF2-40B4-BE49-F238E27FC236}">
                <a16:creationId xmlns:a16="http://schemas.microsoft.com/office/drawing/2014/main" id="{60C9454D-B257-496C-9146-1FC88D2C0FEF}"/>
              </a:ext>
            </a:extLst>
          </p:cNvPr>
          <p:cNvPicPr>
            <a:picLocks noChangeAspect="1"/>
          </p:cNvPicPr>
          <p:nvPr/>
        </p:nvPicPr>
        <p:blipFill>
          <a:blip r:embed="rId8"/>
          <a:stretch>
            <a:fillRect/>
          </a:stretch>
        </p:blipFill>
        <p:spPr>
          <a:xfrm>
            <a:off x="720407" y="4105440"/>
            <a:ext cx="4352005" cy="1205379"/>
          </a:xfrm>
          <a:prstGeom prst="rect">
            <a:avLst/>
          </a:prstGeom>
        </p:spPr>
      </p:pic>
      <p:sp>
        <p:nvSpPr>
          <p:cNvPr id="37" name="object 77">
            <a:extLst>
              <a:ext uri="{FF2B5EF4-FFF2-40B4-BE49-F238E27FC236}">
                <a16:creationId xmlns:a16="http://schemas.microsoft.com/office/drawing/2014/main" id="{2B37734D-15EA-4F4C-A1A6-DECA2D523E0E}"/>
              </a:ext>
            </a:extLst>
          </p:cNvPr>
          <p:cNvSpPr txBox="1"/>
          <p:nvPr/>
        </p:nvSpPr>
        <p:spPr>
          <a:xfrm>
            <a:off x="1173316" y="3691176"/>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Function Apps (AF)</a:t>
            </a:r>
          </a:p>
        </p:txBody>
      </p:sp>
      <p:sp>
        <p:nvSpPr>
          <p:cNvPr id="45" name="object 77">
            <a:extLst>
              <a:ext uri="{FF2B5EF4-FFF2-40B4-BE49-F238E27FC236}">
                <a16:creationId xmlns:a16="http://schemas.microsoft.com/office/drawing/2014/main" id="{3D8E783B-41FB-4203-8F37-0EEB17E856D2}"/>
              </a:ext>
            </a:extLst>
          </p:cNvPr>
          <p:cNvSpPr txBox="1"/>
          <p:nvPr/>
        </p:nvSpPr>
        <p:spPr>
          <a:xfrm>
            <a:off x="1257836" y="1832304"/>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Data Factory (ADF)</a:t>
            </a:r>
          </a:p>
        </p:txBody>
      </p:sp>
      <p:pic>
        <p:nvPicPr>
          <p:cNvPr id="13" name="Picture 12">
            <a:extLst>
              <a:ext uri="{FF2B5EF4-FFF2-40B4-BE49-F238E27FC236}">
                <a16:creationId xmlns:a16="http://schemas.microsoft.com/office/drawing/2014/main" id="{B86CE537-352C-4B7A-A11D-560D4CEE77DA}"/>
              </a:ext>
            </a:extLst>
          </p:cNvPr>
          <p:cNvPicPr>
            <a:picLocks noChangeAspect="1"/>
          </p:cNvPicPr>
          <p:nvPr/>
        </p:nvPicPr>
        <p:blipFill>
          <a:blip r:embed="rId9"/>
          <a:stretch>
            <a:fillRect/>
          </a:stretch>
        </p:blipFill>
        <p:spPr>
          <a:xfrm>
            <a:off x="724487" y="2274349"/>
            <a:ext cx="4227424" cy="960524"/>
          </a:xfrm>
          <a:prstGeom prst="rect">
            <a:avLst/>
          </a:prstGeom>
        </p:spPr>
      </p:pic>
      <p:sp>
        <p:nvSpPr>
          <p:cNvPr id="15" name="Arrow: Right 14">
            <a:extLst>
              <a:ext uri="{FF2B5EF4-FFF2-40B4-BE49-F238E27FC236}">
                <a16:creationId xmlns:a16="http://schemas.microsoft.com/office/drawing/2014/main" id="{9A274900-551C-48C4-B63D-2440177CFC8C}"/>
              </a:ext>
            </a:extLst>
          </p:cNvPr>
          <p:cNvSpPr/>
          <p:nvPr/>
        </p:nvSpPr>
        <p:spPr>
          <a:xfrm>
            <a:off x="5406480" y="3194307"/>
            <a:ext cx="1680211" cy="74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Dev Param</a:t>
            </a:r>
          </a:p>
        </p:txBody>
      </p:sp>
      <p:sp>
        <p:nvSpPr>
          <p:cNvPr id="46" name="Arrow: Right 45">
            <a:extLst>
              <a:ext uri="{FF2B5EF4-FFF2-40B4-BE49-F238E27FC236}">
                <a16:creationId xmlns:a16="http://schemas.microsoft.com/office/drawing/2014/main" id="{B1F7745D-1414-439D-B347-F63496C5B60C}"/>
              </a:ext>
            </a:extLst>
          </p:cNvPr>
          <p:cNvSpPr/>
          <p:nvPr/>
        </p:nvSpPr>
        <p:spPr>
          <a:xfrm>
            <a:off x="5406481" y="3194307"/>
            <a:ext cx="1680211" cy="744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Param</a:t>
            </a:r>
          </a:p>
        </p:txBody>
      </p:sp>
      <p:sp>
        <p:nvSpPr>
          <p:cNvPr id="49" name="Rectangle 48">
            <a:extLst>
              <a:ext uri="{FF2B5EF4-FFF2-40B4-BE49-F238E27FC236}">
                <a16:creationId xmlns:a16="http://schemas.microsoft.com/office/drawing/2014/main" id="{B4DB8FEA-9B6E-4037-AA43-ED4252D2FBE7}"/>
              </a:ext>
            </a:extLst>
          </p:cNvPr>
          <p:cNvSpPr/>
          <p:nvPr/>
        </p:nvSpPr>
        <p:spPr>
          <a:xfrm>
            <a:off x="659563" y="1123498"/>
            <a:ext cx="4594426" cy="455340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bject 77">
            <a:extLst>
              <a:ext uri="{FF2B5EF4-FFF2-40B4-BE49-F238E27FC236}">
                <a16:creationId xmlns:a16="http://schemas.microsoft.com/office/drawing/2014/main" id="{7BCEB484-1666-494C-BAD2-5480D519525B}"/>
              </a:ext>
            </a:extLst>
          </p:cNvPr>
          <p:cNvSpPr txBox="1"/>
          <p:nvPr/>
        </p:nvSpPr>
        <p:spPr>
          <a:xfrm>
            <a:off x="8104712" y="742879"/>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Deployed Environments</a:t>
            </a:r>
          </a:p>
        </p:txBody>
      </p:sp>
      <p:pic>
        <p:nvPicPr>
          <p:cNvPr id="52" name="Picture 8" descr="Chaining Azure Data Factory Activities and Datasets – Paul's Frog Blog –  Technical Blog and SQL Server Community Sharing">
            <a:extLst>
              <a:ext uri="{FF2B5EF4-FFF2-40B4-BE49-F238E27FC236}">
                <a16:creationId xmlns:a16="http://schemas.microsoft.com/office/drawing/2014/main" id="{013306AD-9C6E-4AA3-A23A-DE692215D0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0652" y="4238928"/>
            <a:ext cx="381014" cy="382156"/>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4EAF5B46-DCA6-434D-BF4F-0A9CF9B056F6}"/>
              </a:ext>
            </a:extLst>
          </p:cNvPr>
          <p:cNvSpPr/>
          <p:nvPr/>
        </p:nvSpPr>
        <p:spPr>
          <a:xfrm>
            <a:off x="8937194" y="4088909"/>
            <a:ext cx="2138905" cy="12289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55" name="Picture 6" descr="Things I Learnt in My First Azure Functions Project | by Zhongming Chen |  The ASOS Tech Blog | Medium">
            <a:extLst>
              <a:ext uri="{FF2B5EF4-FFF2-40B4-BE49-F238E27FC236}">
                <a16:creationId xmlns:a16="http://schemas.microsoft.com/office/drawing/2014/main" id="{20501886-2393-4F42-8E5B-A00BCD2F25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1667" y="4770185"/>
            <a:ext cx="623608" cy="418772"/>
          </a:xfrm>
          <a:prstGeom prst="rect">
            <a:avLst/>
          </a:prstGeom>
          <a:noFill/>
          <a:extLst>
            <a:ext uri="{909E8E84-426E-40DD-AFC4-6F175D3DCCD1}">
              <a14:hiddenFill xmlns:a14="http://schemas.microsoft.com/office/drawing/2010/main">
                <a:solidFill>
                  <a:srgbClr val="FFFFFF"/>
                </a:solidFill>
              </a14:hiddenFill>
            </a:ext>
          </a:extLst>
        </p:spPr>
      </p:pic>
      <p:sp>
        <p:nvSpPr>
          <p:cNvPr id="57" name="object 77">
            <a:extLst>
              <a:ext uri="{FF2B5EF4-FFF2-40B4-BE49-F238E27FC236}">
                <a16:creationId xmlns:a16="http://schemas.microsoft.com/office/drawing/2014/main" id="{ADA0735E-93BD-4A64-AAD2-06EA6F4E9EFE}"/>
              </a:ext>
            </a:extLst>
          </p:cNvPr>
          <p:cNvSpPr txBox="1"/>
          <p:nvPr/>
        </p:nvSpPr>
        <p:spPr>
          <a:xfrm>
            <a:off x="9620039" y="4252416"/>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ADF-TEST</a:t>
            </a:r>
          </a:p>
        </p:txBody>
      </p:sp>
      <p:sp>
        <p:nvSpPr>
          <p:cNvPr id="58" name="object 77">
            <a:extLst>
              <a:ext uri="{FF2B5EF4-FFF2-40B4-BE49-F238E27FC236}">
                <a16:creationId xmlns:a16="http://schemas.microsoft.com/office/drawing/2014/main" id="{D358D8DF-36D2-46AE-9C89-2A640233D323}"/>
              </a:ext>
            </a:extLst>
          </p:cNvPr>
          <p:cNvSpPr txBox="1"/>
          <p:nvPr/>
        </p:nvSpPr>
        <p:spPr>
          <a:xfrm>
            <a:off x="9667363" y="4731548"/>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AF-TEST</a:t>
            </a:r>
          </a:p>
        </p:txBody>
      </p:sp>
      <p:pic>
        <p:nvPicPr>
          <p:cNvPr id="59" name="Picture 58">
            <a:extLst>
              <a:ext uri="{FF2B5EF4-FFF2-40B4-BE49-F238E27FC236}">
                <a16:creationId xmlns:a16="http://schemas.microsoft.com/office/drawing/2014/main" id="{BD3C0214-4A05-457C-A69F-F63AF486F198}"/>
              </a:ext>
            </a:extLst>
          </p:cNvPr>
          <p:cNvPicPr>
            <a:picLocks noChangeAspect="1"/>
          </p:cNvPicPr>
          <p:nvPr/>
        </p:nvPicPr>
        <p:blipFill>
          <a:blip r:embed="rId6"/>
          <a:stretch>
            <a:fillRect/>
          </a:stretch>
        </p:blipFill>
        <p:spPr>
          <a:xfrm>
            <a:off x="8962113" y="3692327"/>
            <a:ext cx="364452" cy="364452"/>
          </a:xfrm>
          <a:prstGeom prst="rect">
            <a:avLst/>
          </a:prstGeom>
        </p:spPr>
      </p:pic>
      <p:sp>
        <p:nvSpPr>
          <p:cNvPr id="60" name="object 77">
            <a:extLst>
              <a:ext uri="{FF2B5EF4-FFF2-40B4-BE49-F238E27FC236}">
                <a16:creationId xmlns:a16="http://schemas.microsoft.com/office/drawing/2014/main" id="{34C4FBC5-D09B-487E-BD0C-A72F9934890C}"/>
              </a:ext>
            </a:extLst>
          </p:cNvPr>
          <p:cNvSpPr txBox="1"/>
          <p:nvPr/>
        </p:nvSpPr>
        <p:spPr>
          <a:xfrm>
            <a:off x="9361089" y="3661385"/>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4F81BD"/>
                </a:solidFill>
                <a:effectLst/>
                <a:uLnTx/>
                <a:uFillTx/>
                <a:latin typeface="Ubuntu"/>
                <a:ea typeface="+mn-ea"/>
                <a:cs typeface="Ubuntu"/>
              </a:rPr>
              <a:t>TEST-RG</a:t>
            </a:r>
          </a:p>
        </p:txBody>
      </p:sp>
    </p:spTree>
    <p:extLst>
      <p:ext uri="{BB962C8B-B14F-4D97-AF65-F5344CB8AC3E}">
        <p14:creationId xmlns:p14="http://schemas.microsoft.com/office/powerpoint/2010/main" val="38794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P spid="32" grpId="0"/>
      <p:bldP spid="41" grpId="0"/>
      <p:bldP spid="54" grpId="0" animBg="1"/>
      <p:bldP spid="61" grpId="0"/>
      <p:bldP spid="37" grpId="0"/>
      <p:bldP spid="45" grpId="0"/>
      <p:bldP spid="15" grpId="0" animBg="1"/>
      <p:bldP spid="46" grpId="0" animBg="1"/>
      <p:bldP spid="49" grpId="0" animBg="1"/>
      <p:bldP spid="51" grpId="0"/>
      <p:bldP spid="53" grpId="0" animBg="1"/>
      <p:bldP spid="57" grpId="0"/>
      <p:bldP spid="58"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CA501E-D74E-47CC-B05F-EE952352B093}"/>
              </a:ext>
            </a:extLst>
          </p:cNvPr>
          <p:cNvSpPr/>
          <p:nvPr/>
        </p:nvSpPr>
        <p:spPr>
          <a:xfrm>
            <a:off x="0" y="0"/>
            <a:ext cx="12192000" cy="6858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12" name="object 77">
            <a:extLst>
              <a:ext uri="{FF2B5EF4-FFF2-40B4-BE49-F238E27FC236}">
                <a16:creationId xmlns:a16="http://schemas.microsoft.com/office/drawing/2014/main" id="{AC59E395-015B-4B24-8F2A-667C9790E272}"/>
              </a:ext>
            </a:extLst>
          </p:cNvPr>
          <p:cNvSpPr txBox="1"/>
          <p:nvPr/>
        </p:nvSpPr>
        <p:spPr>
          <a:xfrm>
            <a:off x="1732548" y="2123041"/>
            <a:ext cx="986590"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Quick</a:t>
            </a:r>
          </a:p>
        </p:txBody>
      </p:sp>
      <p:sp>
        <p:nvSpPr>
          <p:cNvPr id="13" name="object 77">
            <a:extLst>
              <a:ext uri="{FF2B5EF4-FFF2-40B4-BE49-F238E27FC236}">
                <a16:creationId xmlns:a16="http://schemas.microsoft.com/office/drawing/2014/main" id="{7A421474-76ED-43D2-864E-75B31CC387A2}"/>
              </a:ext>
            </a:extLst>
          </p:cNvPr>
          <p:cNvSpPr txBox="1"/>
          <p:nvPr/>
        </p:nvSpPr>
        <p:spPr>
          <a:xfrm>
            <a:off x="740046" y="1090433"/>
            <a:ext cx="10495339" cy="628377"/>
          </a:xfrm>
          <a:prstGeom prst="rect">
            <a:avLst/>
          </a:prstGeom>
        </p:spPr>
        <p:txBody>
          <a:bodyPr vert="horz" wrap="square" lIns="0" tIns="12700" rIns="0" bIns="0" rtlCol="0">
            <a:spAutoFit/>
          </a:bodyPr>
          <a:lstStyle/>
          <a:p>
            <a:pPr marL="12700">
              <a:spcBef>
                <a:spcPts val="100"/>
              </a:spcBef>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Why do we need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a:t>
            </a:r>
          </a:p>
        </p:txBody>
      </p:sp>
      <p:pic>
        <p:nvPicPr>
          <p:cNvPr id="1026" name="Picture 2" descr="Quick Icons - Download Free Vector Icons | Noun Project">
            <a:extLst>
              <a:ext uri="{FF2B5EF4-FFF2-40B4-BE49-F238E27FC236}">
                <a16:creationId xmlns:a16="http://schemas.microsoft.com/office/drawing/2014/main" id="{7D1B30D6-D759-4C8D-AA6B-03EDD9594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82" y="1926800"/>
            <a:ext cx="836195" cy="836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eat Icons - Download Free Vector Icons | Noun Project">
            <a:extLst>
              <a:ext uri="{FF2B5EF4-FFF2-40B4-BE49-F238E27FC236}">
                <a16:creationId xmlns:a16="http://schemas.microsoft.com/office/drawing/2014/main" id="{3EAC0DEF-1A21-4E8C-B438-EA647C3DE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07" y="483578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rows, conservation, recycle, recycling, reusable, reuse, symbol icon -  Download on Iconfinder">
            <a:extLst>
              <a:ext uri="{FF2B5EF4-FFF2-40B4-BE49-F238E27FC236}">
                <a16:creationId xmlns:a16="http://schemas.microsoft.com/office/drawing/2014/main" id="{FE6DBD0B-333F-4D83-B079-A89D1FA59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2237" y="3504691"/>
            <a:ext cx="732287" cy="732287"/>
          </a:xfrm>
          <a:prstGeom prst="rect">
            <a:avLst/>
          </a:prstGeom>
          <a:noFill/>
          <a:extLst>
            <a:ext uri="{909E8E84-426E-40DD-AFC4-6F175D3DCCD1}">
              <a14:hiddenFill xmlns:a14="http://schemas.microsoft.com/office/drawing/2010/main">
                <a:solidFill>
                  <a:srgbClr val="FFFFFF"/>
                </a:solidFill>
              </a14:hiddenFill>
            </a:ext>
          </a:extLst>
        </p:spPr>
      </p:pic>
      <p:sp>
        <p:nvSpPr>
          <p:cNvPr id="17" name="object 77">
            <a:extLst>
              <a:ext uri="{FF2B5EF4-FFF2-40B4-BE49-F238E27FC236}">
                <a16:creationId xmlns:a16="http://schemas.microsoft.com/office/drawing/2014/main" id="{D0CA38F0-5603-44A3-A59F-EC7945C9C3ED}"/>
              </a:ext>
            </a:extLst>
          </p:cNvPr>
          <p:cNvSpPr txBox="1"/>
          <p:nvPr/>
        </p:nvSpPr>
        <p:spPr>
          <a:xfrm>
            <a:off x="1783524" y="5041865"/>
            <a:ext cx="5404502"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Repeatable (Idempotent)</a:t>
            </a:r>
          </a:p>
        </p:txBody>
      </p:sp>
      <p:sp>
        <p:nvSpPr>
          <p:cNvPr id="18" name="object 77">
            <a:extLst>
              <a:ext uri="{FF2B5EF4-FFF2-40B4-BE49-F238E27FC236}">
                <a16:creationId xmlns:a16="http://schemas.microsoft.com/office/drawing/2014/main" id="{53FCCD50-02BB-463C-9F3A-322F458A5441}"/>
              </a:ext>
            </a:extLst>
          </p:cNvPr>
          <p:cNvSpPr txBox="1"/>
          <p:nvPr/>
        </p:nvSpPr>
        <p:spPr>
          <a:xfrm>
            <a:off x="1732548" y="3648978"/>
            <a:ext cx="1515980"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Reusable</a:t>
            </a:r>
          </a:p>
        </p:txBody>
      </p:sp>
      <p:sp>
        <p:nvSpPr>
          <p:cNvPr id="19" name="object 77">
            <a:extLst>
              <a:ext uri="{FF2B5EF4-FFF2-40B4-BE49-F238E27FC236}">
                <a16:creationId xmlns:a16="http://schemas.microsoft.com/office/drawing/2014/main" id="{FE13FF28-9ED8-4FED-B8A3-8A9AB235B8F9}"/>
              </a:ext>
            </a:extLst>
          </p:cNvPr>
          <p:cNvSpPr txBox="1"/>
          <p:nvPr/>
        </p:nvSpPr>
        <p:spPr>
          <a:xfrm>
            <a:off x="7678047" y="2659307"/>
            <a:ext cx="3557338" cy="443711"/>
          </a:xfrm>
          <a:prstGeom prst="rect">
            <a:avLst/>
          </a:prstGeom>
        </p:spPr>
        <p:txBody>
          <a:bodyPr vert="horz" wrap="square" lIns="0" tIns="12700" rIns="0" bIns="0" rtlCol="0">
            <a:spAutoFit/>
          </a:bodyPr>
          <a:lstStyle/>
          <a:p>
            <a:pPr marL="12700">
              <a:spcBef>
                <a:spcPts val="100"/>
              </a:spcBef>
              <a:defRPr/>
            </a:pPr>
            <a:r>
              <a:rPr kumimoji="0" lang="en-GB" sz="2800" b="0" i="0" u="none" strike="noStrike" kern="1200" cap="none" spc="0" normalizeH="0" baseline="0" noProof="0" dirty="0">
                <a:ln>
                  <a:noFill/>
                </a:ln>
                <a:effectLst/>
                <a:uLnTx/>
                <a:uFillTx/>
                <a:latin typeface="Ubuntu"/>
                <a:ea typeface="+mn-ea"/>
                <a:cs typeface="Ubuntu"/>
              </a:rPr>
              <a:t>Source Control Enabled</a:t>
            </a:r>
          </a:p>
        </p:txBody>
      </p:sp>
      <p:sp>
        <p:nvSpPr>
          <p:cNvPr id="22" name="object 77">
            <a:extLst>
              <a:ext uri="{FF2B5EF4-FFF2-40B4-BE49-F238E27FC236}">
                <a16:creationId xmlns:a16="http://schemas.microsoft.com/office/drawing/2014/main" id="{2CB39889-4847-459D-BFEE-4638095A949C}"/>
              </a:ext>
            </a:extLst>
          </p:cNvPr>
          <p:cNvSpPr txBox="1"/>
          <p:nvPr/>
        </p:nvSpPr>
        <p:spPr>
          <a:xfrm>
            <a:off x="7678047" y="4357109"/>
            <a:ext cx="10650271" cy="948978"/>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Enables DevOps and CICD</a:t>
            </a:r>
            <a:endParaRPr kumimoji="0" lang="en-GB" sz="28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1032" name="Picture 8" descr="Git · GitHub">
            <a:extLst>
              <a:ext uri="{FF2B5EF4-FFF2-40B4-BE49-F238E27FC236}">
                <a16:creationId xmlns:a16="http://schemas.microsoft.com/office/drawing/2014/main" id="{B5268A68-1B61-410A-83A7-761FF4E1B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5712" y="2465075"/>
            <a:ext cx="836195" cy="8361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evOps Security Tools | Netsparker">
            <a:extLst>
              <a:ext uri="{FF2B5EF4-FFF2-40B4-BE49-F238E27FC236}">
                <a16:creationId xmlns:a16="http://schemas.microsoft.com/office/drawing/2014/main" id="{7FFBF2C5-0FD4-4B11-9C26-D9E599DA65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1345" y="4253089"/>
            <a:ext cx="1355323" cy="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48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8</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5" name="object 77">
            <a:extLst>
              <a:ext uri="{FF2B5EF4-FFF2-40B4-BE49-F238E27FC236}">
                <a16:creationId xmlns:a16="http://schemas.microsoft.com/office/drawing/2014/main" id="{E49EA0B2-EF53-44FF-ABFD-C7A090999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Most popular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Providers?</a:t>
            </a:r>
          </a:p>
        </p:txBody>
      </p:sp>
      <p:pic>
        <p:nvPicPr>
          <p:cNvPr id="2050" name="Picture 2" descr="Pulumi - Modern Infrastructure as Code">
            <a:extLst>
              <a:ext uri="{FF2B5EF4-FFF2-40B4-BE49-F238E27FC236}">
                <a16:creationId xmlns:a16="http://schemas.microsoft.com/office/drawing/2014/main" id="{6C967C06-8BA5-491A-BBF2-EFFCFCB6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966" y="3967159"/>
            <a:ext cx="1662691" cy="16626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tting started: Deploying resources in Azure with ARM Templates">
            <a:extLst>
              <a:ext uri="{FF2B5EF4-FFF2-40B4-BE49-F238E27FC236}">
                <a16:creationId xmlns:a16="http://schemas.microsoft.com/office/drawing/2014/main" id="{ECE06FA9-4D52-483A-ADD9-FA43519AD28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2495224" y="1949148"/>
            <a:ext cx="1210018" cy="1111691"/>
          </a:xfrm>
          <a:prstGeom prst="rect">
            <a:avLst/>
          </a:prstGeom>
          <a:noFill/>
          <a:extLst>
            <a:ext uri="{909E8E84-426E-40DD-AFC4-6F175D3DCCD1}">
              <a14:hiddenFill xmlns:a14="http://schemas.microsoft.com/office/drawing/2010/main">
                <a:solidFill>
                  <a:srgbClr val="FFFFFF"/>
                </a:solidFill>
              </a14:hiddenFill>
            </a:ext>
          </a:extLst>
        </p:spPr>
      </p:pic>
      <p:sp>
        <p:nvSpPr>
          <p:cNvPr id="19" name="object 77">
            <a:extLst>
              <a:ext uri="{FF2B5EF4-FFF2-40B4-BE49-F238E27FC236}">
                <a16:creationId xmlns:a16="http://schemas.microsoft.com/office/drawing/2014/main" id="{0589BA29-C320-4503-BD68-C3260F394E07}"/>
              </a:ext>
            </a:extLst>
          </p:cNvPr>
          <p:cNvSpPr txBox="1"/>
          <p:nvPr/>
        </p:nvSpPr>
        <p:spPr>
          <a:xfrm>
            <a:off x="1826697" y="2952831"/>
            <a:ext cx="2797106"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ARM Templates</a:t>
            </a:r>
          </a:p>
        </p:txBody>
      </p:sp>
      <p:pic>
        <p:nvPicPr>
          <p:cNvPr id="2052" name="Picture 4" descr="Review Project Bicep, an Azure ARM DSL | Jason N. Gaylord">
            <a:extLst>
              <a:ext uri="{FF2B5EF4-FFF2-40B4-BE49-F238E27FC236}">
                <a16:creationId xmlns:a16="http://schemas.microsoft.com/office/drawing/2014/main" id="{479A1E79-E77C-46FC-9C7C-36BB1D660F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133" y="4155349"/>
            <a:ext cx="1318199" cy="1318199"/>
          </a:xfrm>
          <a:prstGeom prst="rect">
            <a:avLst/>
          </a:prstGeom>
          <a:noFill/>
          <a:extLst>
            <a:ext uri="{909E8E84-426E-40DD-AFC4-6F175D3DCCD1}">
              <a14:hiddenFill xmlns:a14="http://schemas.microsoft.com/office/drawing/2010/main">
                <a:solidFill>
                  <a:srgbClr val="FFFFFF"/>
                </a:solidFill>
              </a14:hiddenFill>
            </a:ext>
          </a:extLst>
        </p:spPr>
      </p:pic>
      <p:sp>
        <p:nvSpPr>
          <p:cNvPr id="20" name="object 77">
            <a:extLst>
              <a:ext uri="{FF2B5EF4-FFF2-40B4-BE49-F238E27FC236}">
                <a16:creationId xmlns:a16="http://schemas.microsoft.com/office/drawing/2014/main" id="{90E4CC98-F740-4E3D-A3EB-2BC0E434AA0D}"/>
              </a:ext>
            </a:extLst>
          </p:cNvPr>
          <p:cNvSpPr txBox="1"/>
          <p:nvPr/>
        </p:nvSpPr>
        <p:spPr>
          <a:xfrm>
            <a:off x="1184660" y="5175429"/>
            <a:ext cx="3831144" cy="505267"/>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Azure Bicep </a:t>
            </a:r>
          </a:p>
        </p:txBody>
      </p:sp>
      <p:cxnSp>
        <p:nvCxnSpPr>
          <p:cNvPr id="21" name="Straight Connector 20">
            <a:extLst>
              <a:ext uri="{FF2B5EF4-FFF2-40B4-BE49-F238E27FC236}">
                <a16:creationId xmlns:a16="http://schemas.microsoft.com/office/drawing/2014/main" id="{14B52916-4C74-4428-B2FC-36A840A8FC37}"/>
              </a:ext>
            </a:extLst>
          </p:cNvPr>
          <p:cNvCxnSpPr>
            <a:cxnSpLocks/>
          </p:cNvCxnSpPr>
          <p:nvPr/>
        </p:nvCxnSpPr>
        <p:spPr>
          <a:xfrm>
            <a:off x="5879622" y="1708474"/>
            <a:ext cx="0" cy="4173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2CC933-ABF5-4A5A-B36B-84410A5F25A9}"/>
              </a:ext>
            </a:extLst>
          </p:cNvPr>
          <p:cNvCxnSpPr>
            <a:cxnSpLocks/>
          </p:cNvCxnSpPr>
          <p:nvPr/>
        </p:nvCxnSpPr>
        <p:spPr>
          <a:xfrm flipH="1">
            <a:off x="813103" y="3688578"/>
            <a:ext cx="10513168"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Microsoft Support">
            <a:extLst>
              <a:ext uri="{FF2B5EF4-FFF2-40B4-BE49-F238E27FC236}">
                <a16:creationId xmlns:a16="http://schemas.microsoft.com/office/drawing/2014/main" id="{71AC6846-F331-4CA4-B2FF-340BF08D91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8567" y="1763118"/>
            <a:ext cx="277810" cy="2778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icrosoft Support">
            <a:extLst>
              <a:ext uri="{FF2B5EF4-FFF2-40B4-BE49-F238E27FC236}">
                <a16:creationId xmlns:a16="http://schemas.microsoft.com/office/drawing/2014/main" id="{4DB078A6-1777-48C4-82E0-2DFC92A084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689" y="3771604"/>
            <a:ext cx="277810" cy="277810"/>
          </a:xfrm>
          <a:prstGeom prst="rect">
            <a:avLst/>
          </a:prstGeom>
          <a:noFill/>
          <a:extLst>
            <a:ext uri="{909E8E84-426E-40DD-AFC4-6F175D3DCCD1}">
              <a14:hiddenFill xmlns:a14="http://schemas.microsoft.com/office/drawing/2010/main">
                <a:solidFill>
                  <a:srgbClr val="FFFFFF"/>
                </a:solidFill>
              </a14:hiddenFill>
            </a:ext>
          </a:extLst>
        </p:spPr>
      </p:pic>
      <p:sp>
        <p:nvSpPr>
          <p:cNvPr id="26" name="object 77">
            <a:extLst>
              <a:ext uri="{FF2B5EF4-FFF2-40B4-BE49-F238E27FC236}">
                <a16:creationId xmlns:a16="http://schemas.microsoft.com/office/drawing/2014/main" id="{40E317E0-3365-48AB-A820-31B9BDB23F90}"/>
              </a:ext>
            </a:extLst>
          </p:cNvPr>
          <p:cNvSpPr txBox="1"/>
          <p:nvPr/>
        </p:nvSpPr>
        <p:spPr>
          <a:xfrm>
            <a:off x="5498567" y="2040928"/>
            <a:ext cx="995944"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Ubuntu"/>
                <a:ea typeface="+mn-ea"/>
                <a:cs typeface="Ubuntu"/>
              </a:rPr>
              <a:t>MS</a:t>
            </a:r>
          </a:p>
        </p:txBody>
      </p:sp>
      <p:sp>
        <p:nvSpPr>
          <p:cNvPr id="27" name="object 77">
            <a:extLst>
              <a:ext uri="{FF2B5EF4-FFF2-40B4-BE49-F238E27FC236}">
                <a16:creationId xmlns:a16="http://schemas.microsoft.com/office/drawing/2014/main" id="{E10F100B-D62B-484D-A839-0C0FEE39FBFD}"/>
              </a:ext>
            </a:extLst>
          </p:cNvPr>
          <p:cNvSpPr txBox="1"/>
          <p:nvPr/>
        </p:nvSpPr>
        <p:spPr>
          <a:xfrm>
            <a:off x="5520728" y="4047554"/>
            <a:ext cx="995944"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Ubuntu"/>
                <a:ea typeface="+mn-ea"/>
                <a:cs typeface="Ubuntu"/>
              </a:rPr>
              <a:t>MS</a:t>
            </a:r>
          </a:p>
        </p:txBody>
      </p:sp>
      <p:pic>
        <p:nvPicPr>
          <p:cNvPr id="23" name="Picture 22">
            <a:extLst>
              <a:ext uri="{FF2B5EF4-FFF2-40B4-BE49-F238E27FC236}">
                <a16:creationId xmlns:a16="http://schemas.microsoft.com/office/drawing/2014/main" id="{FAB277EB-DB8F-4AE3-AC0B-0B1F6A41F974}"/>
              </a:ext>
            </a:extLst>
          </p:cNvPr>
          <p:cNvPicPr>
            <a:picLocks noChangeAspect="1"/>
          </p:cNvPicPr>
          <p:nvPr/>
        </p:nvPicPr>
        <p:blipFill>
          <a:blip r:embed="rId7"/>
          <a:stretch>
            <a:fillRect/>
          </a:stretch>
        </p:blipFill>
        <p:spPr>
          <a:xfrm>
            <a:off x="6875566" y="2030969"/>
            <a:ext cx="3967329" cy="1083894"/>
          </a:xfrm>
          <a:prstGeom prst="rect">
            <a:avLst/>
          </a:prstGeom>
        </p:spPr>
      </p:pic>
    </p:spTree>
    <p:extLst>
      <p:ext uri="{BB962C8B-B14F-4D97-AF65-F5344CB8AC3E}">
        <p14:creationId xmlns:p14="http://schemas.microsoft.com/office/powerpoint/2010/main" val="6139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Dependencies</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Rectangle 7">
            <a:extLst>
              <a:ext uri="{FF2B5EF4-FFF2-40B4-BE49-F238E27FC236}">
                <a16:creationId xmlns:a16="http://schemas.microsoft.com/office/drawing/2014/main" id="{396D622D-D82C-4EA5-B005-C41FE97D0434}"/>
              </a:ext>
            </a:extLst>
          </p:cNvPr>
          <p:cNvSpPr/>
          <p:nvPr/>
        </p:nvSpPr>
        <p:spPr>
          <a:xfrm>
            <a:off x="1199456" y="2009920"/>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BICEP</a:t>
            </a:r>
            <a:br>
              <a:rPr lang="en-GB"/>
            </a:br>
            <a:r>
              <a:rPr lang="en-GB"/>
              <a:t>(DSL)</a:t>
            </a:r>
          </a:p>
        </p:txBody>
      </p:sp>
      <p:sp>
        <p:nvSpPr>
          <p:cNvPr id="12" name="Rectangle 11">
            <a:extLst>
              <a:ext uri="{FF2B5EF4-FFF2-40B4-BE49-F238E27FC236}">
                <a16:creationId xmlns:a16="http://schemas.microsoft.com/office/drawing/2014/main" id="{261A6E14-9225-4762-B4AE-FCF1CA73EB0C}"/>
              </a:ext>
            </a:extLst>
          </p:cNvPr>
          <p:cNvSpPr/>
          <p:nvPr/>
        </p:nvSpPr>
        <p:spPr>
          <a:xfrm>
            <a:off x="1199456" y="3951468"/>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ARM (JSON)</a:t>
            </a:r>
          </a:p>
        </p:txBody>
      </p:sp>
      <p:sp>
        <p:nvSpPr>
          <p:cNvPr id="14" name="Rectangle 13">
            <a:extLst>
              <a:ext uri="{FF2B5EF4-FFF2-40B4-BE49-F238E27FC236}">
                <a16:creationId xmlns:a16="http://schemas.microsoft.com/office/drawing/2014/main" id="{9FE13D63-12E1-4009-8E02-93FC44DE6C9E}"/>
              </a:ext>
            </a:extLst>
          </p:cNvPr>
          <p:cNvSpPr/>
          <p:nvPr/>
        </p:nvSpPr>
        <p:spPr>
          <a:xfrm>
            <a:off x="3431704" y="3962948"/>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TERRAFORM (DSL)</a:t>
            </a:r>
          </a:p>
        </p:txBody>
      </p:sp>
      <p:sp>
        <p:nvSpPr>
          <p:cNvPr id="15" name="Rectangle 14">
            <a:extLst>
              <a:ext uri="{FF2B5EF4-FFF2-40B4-BE49-F238E27FC236}">
                <a16:creationId xmlns:a16="http://schemas.microsoft.com/office/drawing/2014/main" id="{78D69864-88EE-4D33-BCBE-1F89F7829383}"/>
              </a:ext>
            </a:extLst>
          </p:cNvPr>
          <p:cNvSpPr/>
          <p:nvPr/>
        </p:nvSpPr>
        <p:spPr>
          <a:xfrm>
            <a:off x="3431703" y="1999977"/>
            <a:ext cx="2952327"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PULUMI (Python, c#, </a:t>
            </a:r>
            <a:r>
              <a:rPr lang="en-GB" err="1"/>
              <a:t>js</a:t>
            </a:r>
            <a:r>
              <a:rPr lang="en-GB"/>
              <a:t>)</a:t>
            </a:r>
          </a:p>
        </p:txBody>
      </p:sp>
      <p:sp>
        <p:nvSpPr>
          <p:cNvPr id="17" name="Rectangle 16">
            <a:extLst>
              <a:ext uri="{FF2B5EF4-FFF2-40B4-BE49-F238E27FC236}">
                <a16:creationId xmlns:a16="http://schemas.microsoft.com/office/drawing/2014/main" id="{123CCD18-C574-4E14-90B2-F55213FB86ED}"/>
              </a:ext>
            </a:extLst>
          </p:cNvPr>
          <p:cNvSpPr/>
          <p:nvPr/>
        </p:nvSpPr>
        <p:spPr>
          <a:xfrm>
            <a:off x="1201282" y="5206837"/>
            <a:ext cx="5182749"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Cloud Provider APIs</a:t>
            </a:r>
          </a:p>
        </p:txBody>
      </p:sp>
      <p:cxnSp>
        <p:nvCxnSpPr>
          <p:cNvPr id="18" name="Straight Arrow Connector 17">
            <a:extLst>
              <a:ext uri="{FF2B5EF4-FFF2-40B4-BE49-F238E27FC236}">
                <a16:creationId xmlns:a16="http://schemas.microsoft.com/office/drawing/2014/main" id="{1DD5E8B6-9214-4758-BFF0-F806C7B84772}"/>
              </a:ext>
            </a:extLst>
          </p:cNvPr>
          <p:cNvCxnSpPr>
            <a:cxnSpLocks/>
            <a:stCxn id="12" idx="2"/>
          </p:cNvCxnSpPr>
          <p:nvPr/>
        </p:nvCxnSpPr>
        <p:spPr>
          <a:xfrm>
            <a:off x="1955540" y="4671548"/>
            <a:ext cx="0" cy="52380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4366A0-D58A-4496-B0E0-413EC87EFD2A}"/>
              </a:ext>
            </a:extLst>
          </p:cNvPr>
          <p:cNvCxnSpPr>
            <a:cxnSpLocks/>
          </p:cNvCxnSpPr>
          <p:nvPr/>
        </p:nvCxnSpPr>
        <p:spPr>
          <a:xfrm>
            <a:off x="4223792" y="4683028"/>
            <a:ext cx="0" cy="52380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DE5589-109F-43A3-A786-2FC7D94B6C53}"/>
              </a:ext>
            </a:extLst>
          </p:cNvPr>
          <p:cNvCxnSpPr>
            <a:cxnSpLocks/>
            <a:stCxn id="8" idx="2"/>
            <a:endCxn id="12" idx="0"/>
          </p:cNvCxnSpPr>
          <p:nvPr/>
        </p:nvCxnSpPr>
        <p:spPr>
          <a:xfrm>
            <a:off x="1955540" y="2730000"/>
            <a:ext cx="0" cy="122146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301915-FC5F-4994-B137-F91BFE095D35}"/>
              </a:ext>
            </a:extLst>
          </p:cNvPr>
          <p:cNvCxnSpPr>
            <a:cxnSpLocks/>
          </p:cNvCxnSpPr>
          <p:nvPr/>
        </p:nvCxnSpPr>
        <p:spPr>
          <a:xfrm>
            <a:off x="4223792" y="2720057"/>
            <a:ext cx="0" cy="12428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390600-4994-4D5C-A8B3-88672BDE37E8}"/>
              </a:ext>
            </a:extLst>
          </p:cNvPr>
          <p:cNvCxnSpPr>
            <a:cxnSpLocks/>
          </p:cNvCxnSpPr>
          <p:nvPr/>
        </p:nvCxnSpPr>
        <p:spPr>
          <a:xfrm>
            <a:off x="5672030" y="2708577"/>
            <a:ext cx="0" cy="24982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object 77">
            <a:extLst>
              <a:ext uri="{FF2B5EF4-FFF2-40B4-BE49-F238E27FC236}">
                <a16:creationId xmlns:a16="http://schemas.microsoft.com/office/drawing/2014/main" id="{10BE8918-F810-4DCC-86B9-35256DB21473}"/>
              </a:ext>
            </a:extLst>
          </p:cNvPr>
          <p:cNvSpPr txBox="1"/>
          <p:nvPr/>
        </p:nvSpPr>
        <p:spPr>
          <a:xfrm>
            <a:off x="1559496" y="4731676"/>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33" name="object 77">
            <a:extLst>
              <a:ext uri="{FF2B5EF4-FFF2-40B4-BE49-F238E27FC236}">
                <a16:creationId xmlns:a16="http://schemas.microsoft.com/office/drawing/2014/main" id="{8D499F1F-3C47-4038-BE2A-D0EB3C8CF4C1}"/>
              </a:ext>
            </a:extLst>
          </p:cNvPr>
          <p:cNvSpPr txBox="1"/>
          <p:nvPr/>
        </p:nvSpPr>
        <p:spPr>
          <a:xfrm>
            <a:off x="3806905" y="4743521"/>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34" name="object 77">
            <a:extLst>
              <a:ext uri="{FF2B5EF4-FFF2-40B4-BE49-F238E27FC236}">
                <a16:creationId xmlns:a16="http://schemas.microsoft.com/office/drawing/2014/main" id="{962C977B-9DCC-40C3-9C47-5C73885608FA}"/>
              </a:ext>
            </a:extLst>
          </p:cNvPr>
          <p:cNvSpPr txBox="1"/>
          <p:nvPr/>
        </p:nvSpPr>
        <p:spPr>
          <a:xfrm>
            <a:off x="5284348" y="4719831"/>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2" name="Slide Number Placeholder 1">
            <a:extLst>
              <a:ext uri="{FF2B5EF4-FFF2-40B4-BE49-F238E27FC236}">
                <a16:creationId xmlns:a16="http://schemas.microsoft.com/office/drawing/2014/main" id="{B12D5018-71AF-4AD6-84E2-D212CDB72CB9}"/>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9</a:t>
            </a:fld>
            <a:endParaRPr/>
          </a:p>
        </p:txBody>
      </p:sp>
    </p:spTree>
    <p:extLst>
      <p:ext uri="{BB962C8B-B14F-4D97-AF65-F5344CB8AC3E}">
        <p14:creationId xmlns:p14="http://schemas.microsoft.com/office/powerpoint/2010/main" val="2967604666"/>
      </p:ext>
    </p:extLst>
  </p:cSld>
  <p:clrMapOvr>
    <a:masterClrMapping/>
  </p:clrMapOvr>
</p:sld>
</file>

<file path=ppt/theme/theme1.xml><?xml version="1.0" encoding="utf-8"?>
<a:theme xmlns:a="http://schemas.openxmlformats.org/drawingml/2006/main" name="Office Theme">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datis PPT#2" id="{C4C5B040-0F71-6B4C-9AED-881931EDC726}" vid="{A688A1F8-3C35-9046-9889-E32E83C72F5E}"/>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4.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278D6AB8-5844-CE41-AEF3-1BD016F52721}"/>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F38D82-1E46-4853-AF0C-1B06C551FC28}">
  <ds:schemaRefs>
    <ds:schemaRef ds:uri="http://schemas.microsoft.com/sharepoint/v3/contenttype/forms"/>
  </ds:schemaRefs>
</ds:datastoreItem>
</file>

<file path=customXml/itemProps2.xml><?xml version="1.0" encoding="utf-8"?>
<ds:datastoreItem xmlns:ds="http://schemas.openxmlformats.org/officeDocument/2006/customXml" ds:itemID="{2023713E-CC12-42D6-B5BF-370DF2AAD52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5F890AF-F1B6-4474-A34B-3FFD2BCDB3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Adatis PPT_FEB2019 - Copy</Template>
  <TotalTime>0</TotalTime>
  <Words>4628</Words>
  <Application>Microsoft Office PowerPoint</Application>
  <PresentationFormat>Widescreen</PresentationFormat>
  <Paragraphs>770</Paragraphs>
  <Slides>56</Slides>
  <Notes>46</Notes>
  <HiddenSlides>16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56</vt:i4>
      </vt:variant>
    </vt:vector>
  </HeadingPairs>
  <TitlesOfParts>
    <vt:vector size="70" baseType="lpstr">
      <vt:lpstr>Arial</vt:lpstr>
      <vt:lpstr>Calibri</vt:lpstr>
      <vt:lpstr>Calibri Light</vt:lpstr>
      <vt:lpstr>Inter</vt:lpstr>
      <vt:lpstr>metro-web</vt:lpstr>
      <vt:lpstr>Segoe UI</vt:lpstr>
      <vt:lpstr>Segoe UI Light</vt:lpstr>
      <vt:lpstr>Ubuntu</vt:lpstr>
      <vt:lpstr>Wingdings</vt:lpstr>
      <vt:lpstr>Office Theme</vt:lpstr>
      <vt:lpstr>2_Custom Design</vt:lpstr>
      <vt:lpstr>Custom Design</vt:lpstr>
      <vt:lpstr>1_Custom Design</vt:lpstr>
      <vt:lpstr>3_Office Theme</vt:lpstr>
      <vt:lpstr>Infrastructure as a Code</vt:lpstr>
      <vt:lpstr>Agenda</vt:lpstr>
      <vt:lpstr>Intro to 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Robinson</dc:creator>
  <cp:lastModifiedBy>Jonathan D'Aloia</cp:lastModifiedBy>
  <cp:revision>8</cp:revision>
  <dcterms:created xsi:type="dcterms:W3CDTF">2019-03-06T13:39:42Z</dcterms:created>
  <dcterms:modified xsi:type="dcterms:W3CDTF">2022-11-12T11:01:25Z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y fmtid="{D5CDD505-2E9C-101B-9397-08002B2CF9AE}" pid="6" name="MSIP_Label_0eb76321-19ee-4f4d-b345-048c37148d8e_Enabled">
    <vt:lpwstr>true</vt:lpwstr>
  </property>
  <property fmtid="{D5CDD505-2E9C-101B-9397-08002B2CF9AE}" pid="7" name="MSIP_Label_0eb76321-19ee-4f4d-b345-048c37148d8e_SetDate">
    <vt:lpwstr>2022-03-01T11:15:56Z</vt:lpwstr>
  </property>
  <property fmtid="{D5CDD505-2E9C-101B-9397-08002B2CF9AE}" pid="8" name="MSIP_Label_0eb76321-19ee-4f4d-b345-048c37148d8e_Method">
    <vt:lpwstr>Privileged</vt:lpwstr>
  </property>
  <property fmtid="{D5CDD505-2E9C-101B-9397-08002B2CF9AE}" pid="9" name="MSIP_Label_0eb76321-19ee-4f4d-b345-048c37148d8e_Name">
    <vt:lpwstr>Internal</vt:lpwstr>
  </property>
  <property fmtid="{D5CDD505-2E9C-101B-9397-08002B2CF9AE}" pid="10" name="MSIP_Label_0eb76321-19ee-4f4d-b345-048c37148d8e_SiteId">
    <vt:lpwstr>6771b25a-f4d8-4f9f-9fcc-e7468a5cdc46</vt:lpwstr>
  </property>
  <property fmtid="{D5CDD505-2E9C-101B-9397-08002B2CF9AE}" pid="11" name="MSIP_Label_0eb76321-19ee-4f4d-b345-048c37148d8e_ActionId">
    <vt:lpwstr>4cc1aef6-a66c-413e-8ee7-1c47193469a8</vt:lpwstr>
  </property>
  <property fmtid="{D5CDD505-2E9C-101B-9397-08002B2CF9AE}" pid="12" name="MSIP_Label_0eb76321-19ee-4f4d-b345-048c37148d8e_ContentBits">
    <vt:lpwstr>2</vt:lpwstr>
  </property>
  <property fmtid="{D5CDD505-2E9C-101B-9397-08002B2CF9AE}" pid="13" name="ClassificationContentMarkingFooterLocations">
    <vt:lpwstr>Office Theme:5\2_Custom Design:8\Custom Design:4\1_Custom Design:3\3_Office Theme:8</vt:lpwstr>
  </property>
  <property fmtid="{D5CDD505-2E9C-101B-9397-08002B2CF9AE}" pid="14" name="ClassificationContentMarkingFooterText">
    <vt:lpwstr>Classification: Internal</vt:lpwstr>
  </property>
</Properties>
</file>